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01" r:id="rId2"/>
    <p:sldId id="454" r:id="rId3"/>
    <p:sldId id="388" r:id="rId4"/>
    <p:sldId id="506" r:id="rId5"/>
    <p:sldId id="530" r:id="rId6"/>
    <p:sldId id="525" r:id="rId7"/>
    <p:sldId id="527" r:id="rId8"/>
    <p:sldId id="528" r:id="rId9"/>
    <p:sldId id="556" r:id="rId10"/>
    <p:sldId id="529" r:id="rId11"/>
    <p:sldId id="531" r:id="rId12"/>
    <p:sldId id="466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451" r:id="rId23"/>
    <p:sldId id="542" r:id="rId24"/>
    <p:sldId id="521" r:id="rId25"/>
    <p:sldId id="544" r:id="rId26"/>
    <p:sldId id="522" r:id="rId27"/>
    <p:sldId id="543" r:id="rId28"/>
    <p:sldId id="545" r:id="rId29"/>
    <p:sldId id="453" r:id="rId30"/>
    <p:sldId id="488" r:id="rId31"/>
    <p:sldId id="546" r:id="rId32"/>
    <p:sldId id="547" r:id="rId33"/>
    <p:sldId id="435" r:id="rId34"/>
    <p:sldId id="460" r:id="rId35"/>
    <p:sldId id="548" r:id="rId36"/>
    <p:sldId id="549" r:id="rId37"/>
    <p:sldId id="550" r:id="rId38"/>
    <p:sldId id="551" r:id="rId39"/>
    <p:sldId id="552" r:id="rId40"/>
    <p:sldId id="553" r:id="rId41"/>
    <p:sldId id="554" r:id="rId42"/>
    <p:sldId id="555" r:id="rId43"/>
    <p:sldId id="558" r:id="rId44"/>
  </p:sldIdLst>
  <p:sldSz cx="9144000" cy="6858000" type="screen4x3"/>
  <p:notesSz cx="6735763" cy="9799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7354"/>
    <a:srgbClr val="006600"/>
    <a:srgbClr val="00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4" autoAdjust="0"/>
    <p:restoredTop sz="96952" autoAdjust="0"/>
  </p:normalViewPr>
  <p:slideViewPr>
    <p:cSldViewPr>
      <p:cViewPr varScale="1">
        <p:scale>
          <a:sx n="113" d="100"/>
          <a:sy n="113" d="100"/>
        </p:scale>
        <p:origin x="-16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1076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eaLnBrk="1" hangingPunct="1"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0" cy="491076"/>
          </a:xfrm>
          <a:prstGeom prst="rect">
            <a:avLst/>
          </a:prstGeom>
        </p:spPr>
        <p:txBody>
          <a:bodyPr vert="horz" wrap="square" lIns="90379" tIns="45190" rIns="90379" bIns="4519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C9EBC5-DD05-4D00-B783-6B9E73F7C7F3}" type="datetimeFigureOut">
              <a:rPr lang="ru-RU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06999"/>
            <a:ext cx="2918830" cy="491076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4" y="9306999"/>
            <a:ext cx="2918830" cy="491076"/>
          </a:xfrm>
          <a:prstGeom prst="rect">
            <a:avLst/>
          </a:prstGeom>
        </p:spPr>
        <p:txBody>
          <a:bodyPr vert="horz" wrap="square" lIns="90379" tIns="45190" rIns="90379" bIns="4519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A422EE-3B47-4386-BB7C-6A268C3C3D3D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040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1076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1076"/>
          </a:xfrm>
          <a:prstGeom prst="rect">
            <a:avLst/>
          </a:prstGeom>
        </p:spPr>
        <p:txBody>
          <a:bodyPr vert="horz" wrap="square" lIns="90379" tIns="45190" rIns="90379" bIns="45190" numCol="1" anchor="t" anchorCtr="0" compatLnSpc="1"/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AA7A5C-0730-4120-9233-29CCA6C18A08}" type="datetimeFigureOut">
              <a:rPr lang="ru-RU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281"/>
            <a:ext cx="5388610" cy="4410306"/>
          </a:xfrm>
          <a:prstGeom prst="rect">
            <a:avLst/>
          </a:prstGeom>
        </p:spPr>
        <p:txBody>
          <a:bodyPr vert="horz" wrap="square" lIns="90379" tIns="45190" rIns="90379" bIns="45190" numCol="1" anchor="t" anchorCtr="0" compatLnSpc="1"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6999"/>
            <a:ext cx="2918830" cy="491076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06999"/>
            <a:ext cx="2918830" cy="491076"/>
          </a:xfrm>
          <a:prstGeom prst="rect">
            <a:avLst/>
          </a:prstGeom>
        </p:spPr>
        <p:txBody>
          <a:bodyPr vert="horz" wrap="square" lIns="90379" tIns="45190" rIns="90379" bIns="4519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0C93CB-59B1-40F1-B751-1FA70F11251C}" type="slidenum">
              <a:rPr lang="ru-RU" altLang="ru-RU"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902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panose="020B0604020202020204" pitchFamily="34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3638" y="1225550"/>
            <a:ext cx="4408487" cy="3306763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CE139164-93AA-44AD-B1AE-E7B5F65565E4}" type="slidenum">
              <a:rPr lang="ru-RU" altLang="ru-RU" smtClean="0"/>
              <a:t>1</a:t>
            </a:fld>
            <a:endParaRPr lang="ru-RU" altLang="ru-RU" smtClean="0"/>
          </a:p>
        </p:txBody>
      </p:sp>
      <p:sp>
        <p:nvSpPr>
          <p:cNvPr id="121861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</a:ln>
        </p:spPr>
        <p:txBody>
          <a:bodyPr wrap="square" numCol="1" anchor="t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cs typeface="Arial" panose="020B0604020202020204" pitchFamily="34" charset="0"/>
              </a:rPr>
              <a:t>Независимое казахстанское агентство по обеспечению качества в образовании (НКАОКО)</a:t>
            </a:r>
          </a:p>
        </p:txBody>
      </p:sp>
      <p:sp>
        <p:nvSpPr>
          <p:cNvPr id="41990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A63F348-1BD9-414A-8DF3-DE79C1ACC390}" type="slidenum">
              <a:rPr lang="ru-RU" altLang="ru-RU" smtClean="0">
                <a:latin typeface="Times New Roman" panose="02020603050405020304" pitchFamily="18" charset="0"/>
              </a:rPr>
              <a:t>29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7BD6904-CB8E-4A9E-8C0A-857BC0E930E5}" type="slidenum">
              <a:rPr lang="ru-RU" altLang="ru-RU" smtClean="0">
                <a:latin typeface="Times New Roman" panose="02020603050405020304" pitchFamily="18" charset="0"/>
              </a:rPr>
              <a:t>33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CAC49-DC94-4E4F-947A-8FA9F2E05ABA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5B74066-3C13-4146-8CF4-7FDB878CD7EB}" type="slidenum">
              <a:rPr lang="ru-RU" altLang="ru-RU" smtClean="0">
                <a:latin typeface="Times New Roman" panose="02020603050405020304" pitchFamily="18" charset="0"/>
              </a:rPr>
              <a:t>2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DE331F2-3CAB-46DA-873B-D4D629F8ACEC}" type="slidenum">
              <a:rPr lang="ru-RU" altLang="ru-RU" smtClean="0">
                <a:latin typeface="Times New Roman" panose="02020603050405020304" pitchFamily="18" charset="0"/>
              </a:rPr>
              <a:t>3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A63F348-1BD9-414A-8DF3-DE79C1ACC390}" type="slidenum">
              <a:rPr lang="ru-RU" altLang="ru-RU" smtClean="0">
                <a:solidFill>
                  <a:prstClr val="black"/>
                </a:solidFill>
                <a:latin typeface="Times New Roman" panose="02020603050405020304" pitchFamily="18" charset="0"/>
              </a:rPr>
              <a:t>13</a:t>
            </a:fld>
            <a:endParaRPr lang="ru-RU" altLang="ru-RU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4B27B90-5918-41A4-AC4B-9EA7BA9A5A54}" type="slidenum">
              <a:rPr lang="ru-RU" altLang="ru-RU" smtClean="0">
                <a:latin typeface="Times New Roman" panose="02020603050405020304" pitchFamily="18" charset="0"/>
              </a:rPr>
              <a:t>14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35013"/>
            <a:ext cx="4900613" cy="3675062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14C591C-5ECD-46A9-9D26-C4DC6D27D9C4}" type="slidenum">
              <a:rPr lang="ru-RU" altLang="ru-RU" smtClean="0">
                <a:latin typeface="Times New Roman" panose="02020603050405020304" pitchFamily="18" charset="0"/>
              </a:rPr>
              <a:t>20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35013"/>
            <a:ext cx="4900613" cy="3675062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6BFA1CE-C62E-4E63-9908-22D354F09DD8}" type="slidenum">
              <a:rPr lang="ru-RU" altLang="ru-RU" smtClean="0">
                <a:latin typeface="Times New Roman" panose="02020603050405020304" pitchFamily="18" charset="0"/>
              </a:rPr>
              <a:t>22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6BFA1CE-C62E-4E63-9908-22D354F09DD8}" type="slidenum">
              <a:rPr lang="ru-RU" altLang="ru-RU" smtClean="0">
                <a:latin typeface="Times New Roman" panose="02020603050405020304" pitchFamily="18" charset="0"/>
              </a:rPr>
              <a:t>24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6BFA1CE-C62E-4E63-9908-22D354F09DD8}" type="slidenum">
              <a:rPr lang="ru-RU" altLang="ru-RU" smtClean="0">
                <a:latin typeface="Times New Roman" panose="02020603050405020304" pitchFamily="18" charset="0"/>
              </a:rPr>
              <a:t>26</a:t>
            </a:fld>
            <a:endParaRPr lang="ru-RU" altLang="ru-RU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nl-NL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ACAE-371E-461E-B362-867A19731FDB}" type="datetime1">
              <a:rPr lang="ru-RU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82F03-2AC9-4324-BC92-D03CF8565F9E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740D-F7A7-4C57-90B9-EB3C0BD2ED79}" type="datetime1">
              <a:rPr lang="ru-RU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F1F7-54E8-48A4-8201-D37BFE1F8878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0E0B-B6CE-48A6-8B31-925428FF191F}" type="datetime1">
              <a:rPr lang="ru-RU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AAF76-2500-4438-8426-848BF36475A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C6FF9-1E92-40D5-850A-A205DE359B0C}" type="datetime1">
              <a:rPr lang="ru-RU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BCBEF-76CD-4169-A043-316E947FA069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C817-DA41-44BA-B254-E7A574156D2A}" type="datetime1">
              <a:rPr lang="ru-RU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B61B-0E7B-4D79-907F-49CA3D774C76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98FBD-690F-4A51-A45C-88DF9773B7F4}" type="datetime1">
              <a:rPr lang="ru-RU"/>
              <a:t>15.12.2020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7851-E189-457A-ACCE-059D443DDF6F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E91A6-DD46-4CFB-8E10-806DE9B38639}" type="datetime1">
              <a:rPr lang="ru-RU"/>
              <a:t>15.12.2020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8BB5-6C8A-4267-8838-9721A6170103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AE8A2-3A1C-4F40-83C3-3EA680099A5F}" type="datetime1">
              <a:rPr lang="ru-RU"/>
              <a:t>15.12.2020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4480E-F46D-42EB-B4DD-ED1DC9CFB782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A8C1-4530-439C-BF63-BDAEC2D3548C}" type="datetime1">
              <a:rPr lang="ru-RU"/>
              <a:t>15.12.2020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EC04C-D7F0-407C-BF2A-9047287C197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C61C-BC58-49E6-9305-06524E19D4B3}" type="datetime1">
              <a:rPr lang="ru-RU"/>
              <a:t>15.12.2020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D297-397B-4D00-AC5E-F6DF90B5C841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FD63-02ED-457A-81D2-C0800E2223BF}" type="datetime1">
              <a:rPr lang="ru-RU"/>
              <a:t>15.12.2020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CE21-C778-4E30-9C77-8D5D9040765B}" type="slidenum">
              <a:rPr lang="ru-RU" altLang="ru-RU"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AF6EFE-BDAB-45EF-B13D-E38CD5261A4C}" type="datetime1">
              <a:rPr lang="ru-RU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2F4B26-C74A-476F-9D95-85D6F7DE37D8}" type="slidenum">
              <a:rPr lang="ru-RU" altLang="ru-RU"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panose="020B0604020202020204" pitchFamily="34" charset="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1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.png"/><Relationship Id="rId9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em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em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microsoft.com/office/2007/relationships/hdphoto" Target="../media/hdphoto1.wdp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solidFill>
            <a:srgbClr val="007354"/>
          </a:solidFill>
          <a:ln>
            <a:solidFill>
              <a:srgbClr val="0073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0" y="2170113"/>
            <a:ext cx="9144000" cy="2309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endParaRPr lang="ru-RU" altLang="ru-RU" sz="24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ru-RU" sz="24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endParaRPr lang="ru-RU" altLang="ru-RU" sz="2400" b="1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ru-RU" sz="2400" b="1">
                <a:solidFill>
                  <a:schemeClr val="bg1"/>
                </a:solidFill>
              </a:rPr>
              <a:t> </a:t>
            </a:r>
            <a:endParaRPr lang="ru-RU" altLang="ru-RU" sz="2400" b="1">
              <a:solidFill>
                <a:schemeClr val="bg1"/>
              </a:solidFill>
            </a:endParaRPr>
          </a:p>
        </p:txBody>
      </p:sp>
      <p:pic>
        <p:nvPicPr>
          <p:cNvPr id="2053" name="Рисунок 6" descr="визитка арка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0" y="6215063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3776448" y="6165850"/>
            <a:ext cx="2014975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ru-RU" sz="1600" b="1" dirty="0" smtClean="0">
                <a:solidFill>
                  <a:schemeClr val="bg1"/>
                </a:solidFill>
              </a:rPr>
              <a:t>Усть-Каменогорск</a:t>
            </a:r>
          </a:p>
          <a:p>
            <a:pPr algn="ctr" eaLnBrk="1" hangingPunct="1"/>
            <a:r>
              <a:rPr lang="en-US" altLang="ru-RU" sz="1600" b="1" dirty="0" smtClean="0">
                <a:solidFill>
                  <a:schemeClr val="bg1"/>
                </a:solidFill>
              </a:rPr>
              <a:t> 2020 г.</a:t>
            </a:r>
            <a:endParaRPr lang="en-US" altLang="ru-RU" sz="1600" b="1" dirty="0">
              <a:solidFill>
                <a:schemeClr val="bg1"/>
              </a:solidFill>
            </a:endParaRPr>
          </a:p>
        </p:txBody>
      </p:sp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35496" y="2281238"/>
            <a:ext cx="9144000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</a:rPr>
              <a:t>Учреждение Казахстанско –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Корейский колледж </a:t>
            </a:r>
            <a:r>
              <a:rPr lang="en-US" altLang="ru-RU" sz="2000" b="1" dirty="0" smtClean="0">
                <a:solidFill>
                  <a:schemeClr val="bg1"/>
                </a:solidFill>
              </a:rPr>
              <a:t>«Квансон»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bg1"/>
                </a:solidFill>
              </a:rPr>
              <a:t>Восточно-Казахстанская область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ru-RU" altLang="ru-RU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480E-F46D-42EB-B4DD-ED1DC9CFB782}" type="slidenum">
              <a:rPr lang="ru-RU" altLang="ru-RU" smtClean="0"/>
              <a:t>10</a:t>
            </a:fld>
            <a:endParaRPr lang="ru-RU" altLang="ru-RU"/>
          </a:p>
        </p:txBody>
      </p:sp>
      <p:grpSp>
        <p:nvGrpSpPr>
          <p:cNvPr id="8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1" name="Рисунок 23" descr="визитка арка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C:\Users\Snegireva\Documents\My Received Files\Володя\IMG-20200221-WA004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127582"/>
            <a:ext cx="2834084" cy="205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Snegireva\Documents\My Received Files\Володя\IMG-20200310-WA001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127581"/>
            <a:ext cx="3106663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0905" y="5373216"/>
            <a:ext cx="7062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 0513000 «Маркетинг (по отраслям)», квалификация: 0513012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«Продавец продовольственных товаров»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605981"/>
            <a:ext cx="2636467" cy="211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62159"/>
            <a:ext cx="2677583" cy="21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64" y="525376"/>
            <a:ext cx="2238038" cy="19785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324" y="5229200"/>
            <a:ext cx="1509982" cy="15080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414524">
            <a:off x="520954" y="1867578"/>
            <a:ext cx="83932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проводится на коммерческой и бюджетной основе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высокому проценту трудоустройства, 90% студентов учатся на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Гранте, то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бюджете и получают стипендию. 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Обычная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21.700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тенге</a:t>
            </a:r>
          </a:p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- 25000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тенге плюс оплата за питание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тенге.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2605" y="102344"/>
            <a:ext cx="67709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Гранты и размер стипендии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Поддержка студентов 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marL="0" indent="45085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колледжа обеспечиваются государственной поддержкой:</a:t>
            </a:r>
          </a:p>
          <a:p>
            <a:pPr marL="0" indent="4508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стипендии;</a:t>
            </a:r>
          </a:p>
          <a:p>
            <a:pPr marL="0" indent="4508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горячее питание;</a:t>
            </a:r>
          </a:p>
          <a:p>
            <a:pPr marL="0" indent="4508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за проезд в каникулярное время;</a:t>
            </a:r>
          </a:p>
          <a:p>
            <a:pPr marL="0" indent="450850"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повышения к стипендии студентам отдельных категорий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ыдача проездных билетов детям из многодетных семей.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480E-F46D-42EB-B4DD-ED1DC9CFB782}" type="slidenum">
              <a:rPr lang="ru-RU" altLang="ru-RU" smtClean="0"/>
              <a:t>12</a:t>
            </a:fld>
            <a:endParaRPr lang="ru-RU" altLang="ru-RU"/>
          </a:p>
        </p:txBody>
      </p:sp>
      <p:grpSp>
        <p:nvGrpSpPr>
          <p:cNvPr id="5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8" name="Рисунок 23" descr="визитка арка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403350" y="1162050"/>
            <a:ext cx="1857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altLang="ru-RU">
              <a:solidFill>
                <a:prstClr val="white"/>
              </a:solidFill>
              <a:latin typeface="Palatino Linotype" panose="02040502050505030304"/>
              <a:cs typeface="+mn-cs"/>
            </a:endParaRPr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77788" y="5669945"/>
            <a:ext cx="3371850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ru-RU" altLang="ru-RU" sz="13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blob:https://web.whatsapp.com/79b50e41-2d12-4382-abee-1f4c8805f5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Palatino Linotype" panose="02040502050505030304"/>
              <a:cs typeface="+mn-cs"/>
            </a:endParaRPr>
          </a:p>
        </p:txBody>
      </p:sp>
      <p:sp>
        <p:nvSpPr>
          <p:cNvPr id="7" name="AutoShape 4" descr="blob:https://web.whatsapp.com/79b50e41-2d12-4382-abee-1f4c8805f54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Palatino Linotype" panose="02040502050505030304"/>
              <a:cs typeface="+mn-cs"/>
            </a:endParaRPr>
          </a:p>
        </p:txBody>
      </p:sp>
      <p:sp>
        <p:nvSpPr>
          <p:cNvPr id="24" name="Заголовок 1"/>
          <p:cNvSpPr txBox="1"/>
          <p:nvPr/>
        </p:nvSpPr>
        <p:spPr>
          <a:xfrm>
            <a:off x="612775" y="214242"/>
            <a:ext cx="8907296" cy="804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4000" dirty="0" smtClean="0"/>
              <a:t>Организация учебного процесса</a:t>
            </a:r>
            <a:endParaRPr lang="ru-RU" sz="40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067944" y="1178076"/>
            <a:ext cx="60664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596517">
            <a:off x="1709869" y="1074950"/>
            <a:ext cx="60664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 rot="19927518">
            <a:off x="7050545" y="1351008"/>
            <a:ext cx="606648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Заголовок 1"/>
          <p:cNvSpPr txBox="1"/>
          <p:nvPr/>
        </p:nvSpPr>
        <p:spPr>
          <a:xfrm>
            <a:off x="1260224" y="2708812"/>
            <a:ext cx="1691680" cy="804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</a:rPr>
              <a:t>1 курс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3" name="Заголовок 1"/>
          <p:cNvSpPr txBox="1"/>
          <p:nvPr/>
        </p:nvSpPr>
        <p:spPr>
          <a:xfrm>
            <a:off x="3525428" y="2690244"/>
            <a:ext cx="1691680" cy="804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</a:rPr>
              <a:t>2 курс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5" name="Заголовок 1"/>
          <p:cNvSpPr txBox="1"/>
          <p:nvPr/>
        </p:nvSpPr>
        <p:spPr>
          <a:xfrm>
            <a:off x="6636472" y="2708812"/>
            <a:ext cx="1691680" cy="804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</a:rPr>
              <a:t>3 курс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6" name="Заголовок 1"/>
          <p:cNvSpPr txBox="1"/>
          <p:nvPr/>
        </p:nvSpPr>
        <p:spPr>
          <a:xfrm>
            <a:off x="894879" y="4437112"/>
            <a:ext cx="2236627" cy="804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dirty="0" smtClean="0"/>
              <a:t>Получение среднего образования по обновленному содержанию </a:t>
            </a:r>
            <a:endParaRPr lang="ru-RU" sz="2000" dirty="0"/>
          </a:p>
        </p:txBody>
      </p:sp>
      <p:sp>
        <p:nvSpPr>
          <p:cNvPr id="27" name="Заголовок 1"/>
          <p:cNvSpPr txBox="1"/>
          <p:nvPr/>
        </p:nvSpPr>
        <p:spPr>
          <a:xfrm>
            <a:off x="3422768" y="5053529"/>
            <a:ext cx="2236627" cy="804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dirty="0" smtClean="0"/>
              <a:t>Теоретические основы специальных предметов и учебные практики в лаборатории</a:t>
            </a:r>
            <a:endParaRPr lang="ru-RU" sz="2000" dirty="0"/>
          </a:p>
        </p:txBody>
      </p:sp>
      <p:sp>
        <p:nvSpPr>
          <p:cNvPr id="28" name="Заголовок 1"/>
          <p:cNvSpPr txBox="1"/>
          <p:nvPr/>
        </p:nvSpPr>
        <p:spPr>
          <a:xfrm>
            <a:off x="6266630" y="3875816"/>
            <a:ext cx="2604038" cy="8049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u-RU" sz="2000" dirty="0" smtClean="0"/>
              <a:t>Профессиональная практика на предприятии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6"/>
          <p:cNvSpPr txBox="1">
            <a:spLocks noChangeArrowheads="1"/>
          </p:cNvSpPr>
          <p:nvPr/>
        </p:nvSpPr>
        <p:spPr bwMode="auto">
          <a:xfrm>
            <a:off x="802748" y="577555"/>
            <a:ext cx="76057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/>
              <a:t>Учебные   занятия</a:t>
            </a:r>
            <a:endParaRPr lang="ru-RU" altLang="ru-RU" sz="2400" b="1" dirty="0"/>
          </a:p>
        </p:txBody>
      </p:sp>
      <p:sp>
        <p:nvSpPr>
          <p:cNvPr id="33796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77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20D98C47-36B4-44C4-AA7C-C670983BA6C5}" type="slidenum">
              <a:rPr lang="ru-RU" altLang="ru-RU" sz="1400" smtClean="0">
                <a:solidFill>
                  <a:srgbClr val="000000"/>
                </a:solidFill>
              </a:rPr>
              <a:t>14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3379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463" y="2000240"/>
            <a:ext cx="23272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00" y="4105277"/>
            <a:ext cx="22193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4670" y="1989138"/>
            <a:ext cx="2503487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607" y="4105279"/>
            <a:ext cx="2366963" cy="168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738" y="2019300"/>
            <a:ext cx="2411412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4" descr="E:\КСТК 18-22.11.2019 г\DSC_547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1" y="4143375"/>
            <a:ext cx="26431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91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21426698">
            <a:off x="2966977" y="261172"/>
            <a:ext cx="39168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языки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2771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 процессе учебы студенты изучают: русский, казахский, английский, корейский языки.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35757">
            <a:off x="484848" y="1810766"/>
            <a:ext cx="1999136" cy="1777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81679">
            <a:off x="2544423" y="2076663"/>
            <a:ext cx="1900238" cy="1809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51409">
            <a:off x="4503775" y="2440696"/>
            <a:ext cx="1978819" cy="1733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4505">
            <a:off x="6558261" y="2741474"/>
            <a:ext cx="2335638" cy="17528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3713">
            <a:off x="1335544" y="4533181"/>
            <a:ext cx="2416477" cy="1703616"/>
          </a:xfrm>
          <a:prstGeom prst="rect">
            <a:avLst/>
          </a:prstGeom>
        </p:spPr>
      </p:pic>
      <p:sp>
        <p:nvSpPr>
          <p:cNvPr id="4" name="Заголовок 1"/>
          <p:cNvSpPr txBox="1"/>
          <p:nvPr/>
        </p:nvSpPr>
        <p:spPr>
          <a:xfrm rot="21441725">
            <a:off x="1239922" y="521231"/>
            <a:ext cx="6480719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450" dirty="0"/>
              <a:t>Курсовая подготовка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4078" y="5185995"/>
            <a:ext cx="35643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ПОВАР-СУШИСТ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16832"/>
            <a:ext cx="2214246" cy="2214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940" y="1808820"/>
            <a:ext cx="3024336" cy="3006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 rot="21441725">
            <a:off x="1239922" y="1201417"/>
            <a:ext cx="6480719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450" dirty="0"/>
              <a:t>Курсовая подготовка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120" y="2525234"/>
            <a:ext cx="2376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БАРМЕН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48880"/>
            <a:ext cx="3644265" cy="24302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81872">
            <a:off x="4811608" y="4301383"/>
            <a:ext cx="3399431" cy="22263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 rot="21441725">
            <a:off x="1239922" y="1024511"/>
            <a:ext cx="6480719" cy="857250"/>
          </a:xfrm>
          <a:prstGeom prst="rect">
            <a:avLst/>
          </a:prstGeom>
          <a:effectLst/>
        </p:spPr>
        <p:txBody>
          <a:bodyPr vert="horz" lIns="68580" tIns="34290" rIns="68580" bIns="3429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450" dirty="0"/>
              <a:t>Курсовая подготовка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28084" y="2682541"/>
            <a:ext cx="26854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КОНДИТЕР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40533"/>
            <a:ext cx="3078342" cy="23458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4348711"/>
            <a:ext cx="2733356" cy="20509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571" y="3711732"/>
            <a:ext cx="2840899" cy="17720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70341">
            <a:off x="185213" y="828929"/>
            <a:ext cx="8609094" cy="914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Учебная практика в 	лаборатории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Рабочий стол\Пошаг\картинки пошаг. инструкция\MS-yw9Da2J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34763">
            <a:off x="244704" y="1988906"/>
            <a:ext cx="4225028" cy="28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чий стол\Пошаг\картинки пошаг. инструкция\практика лаборатор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4490">
            <a:off x="4022938" y="2606401"/>
            <a:ext cx="4574921" cy="31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pic>
          <p:nvPicPr>
            <p:cNvPr id="6157" name="Рисунок 23" descr="визитка арка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63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1408F236-A907-47AA-9064-6ED4C0A056C1}" type="slidenum">
              <a:rPr lang="ru-RU" altLang="ru-RU" sz="1400" smtClean="0">
                <a:solidFill>
                  <a:srgbClr val="000000"/>
                </a:solidFill>
              </a:rPr>
              <a:t>2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856108" y="224519"/>
            <a:ext cx="7239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Казахстанско-Корейский колледж «</a:t>
            </a:r>
            <a:r>
              <a:rPr lang="ru-RU" alt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Квансон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34925" y="1588790"/>
            <a:ext cx="4621213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000" b="1"/>
              <a:t> </a:t>
            </a:r>
            <a:endParaRPr lang="ru-RU" altLang="ru-RU" sz="2000"/>
          </a:p>
        </p:txBody>
      </p:sp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2684427" y="3501008"/>
            <a:ext cx="6446490" cy="1231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rgbClr val="007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колледжа </a:t>
            </a:r>
          </a:p>
          <a:p>
            <a:pPr algn="ctr" eaLnBrk="1" hangingPunct="1"/>
            <a:r>
              <a:rPr lang="en-US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Журенко Александр Васильевич</a:t>
            </a:r>
            <a:r>
              <a:rPr lang="ru-RU" altLang="ru-RU" sz="1600" b="1" dirty="0" smtClean="0">
                <a:solidFill>
                  <a:srgbClr val="007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</a:t>
            </a:r>
          </a:p>
          <a:p>
            <a:pPr algn="ctr" eaLnBrk="1" hangingPunct="1"/>
            <a:endParaRPr lang="en-US" altLang="ru-RU" sz="1200" b="1" dirty="0" smtClean="0">
              <a:solidFill>
                <a:srgbClr val="0073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0073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576" y="1416148"/>
            <a:ext cx="1728192" cy="21048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2880320" cy="2448272"/>
          </a:xfrm>
          <a:prstGeom prst="rect">
            <a:avLst/>
          </a:prstGeom>
        </p:spPr>
      </p:pic>
      <p:pic>
        <p:nvPicPr>
          <p:cNvPr id="1026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77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939DBF6C-FD57-4247-BA5B-D6C70AAABA62}" type="slidenum">
              <a:rPr lang="ru-RU" altLang="ru-RU" sz="1400" smtClean="0">
                <a:solidFill>
                  <a:srgbClr val="000000"/>
                </a:solidFill>
              </a:rPr>
              <a:t>20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sp>
        <p:nvSpPr>
          <p:cNvPr id="30725" name="TextBox 16"/>
          <p:cNvSpPr txBox="1">
            <a:spLocks noChangeArrowheads="1"/>
          </p:cNvSpPr>
          <p:nvPr/>
        </p:nvSpPr>
        <p:spPr bwMode="auto">
          <a:xfrm>
            <a:off x="683568" y="350288"/>
            <a:ext cx="7605712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kumimoji="1" lang="ru-RU" altLang="ru-RU" sz="2400" b="1" dirty="0" smtClean="0"/>
              <a:t>Профессиональные  </a:t>
            </a:r>
            <a:endParaRPr kumimoji="1" lang="ru-RU" altLang="ru-RU" sz="2400" b="1" dirty="0"/>
          </a:p>
          <a:p>
            <a:pPr algn="ctr" eaLnBrk="1" hangingPunct="1"/>
            <a:r>
              <a:rPr kumimoji="1" lang="ru-RU" altLang="ru-RU" sz="2400" b="1" dirty="0"/>
              <a:t>«</a:t>
            </a:r>
            <a:r>
              <a:rPr kumimoji="1" lang="ru-RU" altLang="ru-RU" sz="2400" b="1" dirty="0" smtClean="0"/>
              <a:t>Мастер-классы»</a:t>
            </a:r>
            <a:endParaRPr lang="ru-RU" alt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74258"/>
            <a:ext cx="3635896" cy="2182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5" y="1369333"/>
            <a:ext cx="3085246" cy="2025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3785307"/>
            <a:ext cx="3365351" cy="2524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1434" y="3671902"/>
            <a:ext cx="2188915" cy="2579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0355" y="3567442"/>
            <a:ext cx="2718708" cy="2741878"/>
          </a:xfrm>
          <a:prstGeom prst="rect">
            <a:avLst/>
          </a:prstGeom>
        </p:spPr>
      </p:pic>
      <p:pic>
        <p:nvPicPr>
          <p:cNvPr id="14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91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537248" y="6509634"/>
            <a:ext cx="2133600" cy="365125"/>
          </a:xfrm>
        </p:spPr>
        <p:txBody>
          <a:bodyPr/>
          <a:lstStyle/>
          <a:p>
            <a:pPr>
              <a:defRPr/>
            </a:pPr>
            <a:fld id="{D8E4480E-F46D-42EB-B4DD-ED1DC9CFB782}" type="slidenum">
              <a:rPr lang="ru-RU" altLang="ru-RU" smtClean="0"/>
              <a:t>21</a:t>
            </a:fld>
            <a:endParaRPr lang="ru-RU" altLang="ru-RU" dirty="0"/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928662" y="0"/>
            <a:ext cx="742632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Воспитательная  работа колледжа</a:t>
            </a:r>
            <a:endParaRPr kumimoji="1"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AutoShape 7" descr="https://sun9-18.userapi.com/c858020/v858020091/10bc54/PRjfXRMy_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4105" name="AutoShape 9" descr="https://sun9-18.userapi.com/c858020/v858020091/10bc54/PRjfXRMy_u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4" name="Заголовок 4"/>
          <p:cNvSpPr txBox="1"/>
          <p:nvPr/>
        </p:nvSpPr>
        <p:spPr bwMode="auto">
          <a:xfrm>
            <a:off x="3176493" y="2370085"/>
            <a:ext cx="2806147" cy="435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600" b="1" noProof="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Городские мероприятия:</a:t>
            </a:r>
            <a:endParaRPr kumimoji="1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4"/>
          <p:cNvSpPr txBox="1"/>
          <p:nvPr/>
        </p:nvSpPr>
        <p:spPr bwMode="auto">
          <a:xfrm>
            <a:off x="6042423" y="4062168"/>
            <a:ext cx="2847942" cy="357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sz="16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1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Рабочий стол\Desktop\Воспитательная работа\2016-2017 учебный год\Фотоотчет мероприятий 2016-2017г\Соревнования Тур град\DSCN40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261" y="620688"/>
            <a:ext cx="2088232" cy="14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Desktop\Воспитательная работа\2019-2020 учебный год\Мероприятия\Разное\r1LnOz519s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805135"/>
            <a:ext cx="2016224" cy="17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Рабочий стол\Desktop\Воспитательная работа\2019-2020 учебный год\Мероприятия\Областной слёт волонтеров\inoyOjcqWsQ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7708" y="872908"/>
            <a:ext cx="2088232" cy="141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Рабочий стол\Desktop\Воспитательная работа\2017-2018 учебный год\Фото\Фото Арины\5X2a0hxIDF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06" y="3015299"/>
            <a:ext cx="1513076" cy="157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Рабочий стол\Desktop\Воспитательная работа\2018-2019 учебный год\Фото 2018-2019\IMG_80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77" y="5231659"/>
            <a:ext cx="2087254" cy="13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Рабочий стол\Desktop\Личные документы\2018-2019 учебный год\ПЦК общ. дисциплин\Фотки с декады\История Казахстана\IMG_648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989" y="5231659"/>
            <a:ext cx="2164807" cy="133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80681" y="4741681"/>
            <a:ext cx="364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Внутриколледжные мероприятия: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4" descr="D:\Рабочий стол\Desktop\Личные документы\2018-2019 учебный год\Мероприятия\апролд\Сольналь\IMG_7454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933" y="620688"/>
            <a:ext cx="2088232" cy="141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Рабочий стол\Desktop\Личные документы\2018-2019 учебный год\Мероприятия\апролд\Сольналь\IMG_750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780" y="2732135"/>
            <a:ext cx="2088232" cy="180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Заголовок 4"/>
          <p:cNvSpPr txBox="1"/>
          <p:nvPr/>
        </p:nvSpPr>
        <p:spPr bwMode="auto">
          <a:xfrm>
            <a:off x="3171285" y="533719"/>
            <a:ext cx="2938648" cy="3571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Областные</a:t>
            </a:r>
            <a:r>
              <a:rPr kumimoji="1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мероприятия:</a:t>
            </a:r>
            <a:endParaRPr kumimoji="1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cs01.services.mya5.ru/DQABAIQAzKoBzLT_w_sP/5SVWZkhzbUOsHn_ZRCnpow/sv/image/31/76/17/126290/567/17.png?158744955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4606" y="5090327"/>
            <a:ext cx="1619250" cy="1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3322" name="Рисунок 23" descr="визитка арка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63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A4B12985-6B56-46F0-8DA4-9B58025DC2E9}" type="slidenum">
              <a:rPr lang="ru-RU" altLang="ru-RU" sz="1400" smtClean="0">
                <a:solidFill>
                  <a:srgbClr val="000000"/>
                </a:solidFill>
              </a:rPr>
              <a:t>22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195736" y="488040"/>
            <a:ext cx="522003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tabLst>
                <a:tab pos="5309870" algn="l"/>
                <a:tab pos="5940425" algn="l"/>
              </a:tabLst>
            </a:pPr>
            <a:r>
              <a:rPr lang="ru-RU" alt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alt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абота со студентами</a:t>
            </a:r>
            <a:endParaRPr lang="ru-RU" altLang="ru-RU" sz="2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1403350" y="1162050"/>
            <a:ext cx="1857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3319" name="TextBox 5"/>
          <p:cNvSpPr txBox="1">
            <a:spLocks noChangeArrowheads="1"/>
          </p:cNvSpPr>
          <p:nvPr/>
        </p:nvSpPr>
        <p:spPr bwMode="auto">
          <a:xfrm>
            <a:off x="755576" y="904417"/>
            <a:ext cx="8102674" cy="35271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ru-RU" altLang="ru-RU" b="1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Деятельность кружков, секции, факультативов</a:t>
            </a:r>
            <a:r>
              <a:rPr kumimoji="1" lang="en-US" altLang="ru-RU" b="1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:</a:t>
            </a:r>
            <a:endParaRPr kumimoji="1" lang="ru-RU" altLang="ru-RU" dirty="0">
              <a:solidFill>
                <a:srgbClr val="008000"/>
              </a:solidFill>
              <a:latin typeface="KZ 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kumimoji="1" lang="ru-RU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Кулинарный </a:t>
            </a:r>
            <a:r>
              <a:rPr kumimoji="1" lang="ru-RU" altLang="ru-RU" dirty="0">
                <a:solidFill>
                  <a:srgbClr val="008000"/>
                </a:solidFill>
                <a:latin typeface="KZ Times New Roman" panose="02020603050405020304" pitchFamily="18" charset="0"/>
              </a:rPr>
              <a:t>клуб «</a:t>
            </a:r>
            <a:r>
              <a:rPr kumimoji="1" lang="ru-RU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Craft» - 15 студентов, </a:t>
            </a:r>
          </a:p>
          <a:p>
            <a:pPr marL="342900" indent="-342900">
              <a:spcBef>
                <a:spcPct val="20000"/>
              </a:spcBef>
              <a:buAutoNum type="arabicPeriod"/>
            </a:pPr>
            <a:r>
              <a:rPr kumimoji="1" lang="ru-RU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Секции </a:t>
            </a:r>
            <a:r>
              <a:rPr kumimoji="1" lang="ru-RU" altLang="ru-RU" dirty="0">
                <a:solidFill>
                  <a:srgbClr val="008000"/>
                </a:solidFill>
                <a:latin typeface="KZ Times New Roman" panose="02020603050405020304" pitchFamily="18" charset="0"/>
              </a:rPr>
              <a:t>армрестлинга и </a:t>
            </a:r>
            <a:r>
              <a:rPr kumimoji="1" lang="ru-RU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волейбола – 20 студентов </a:t>
            </a:r>
            <a:endParaRPr kumimoji="1" lang="en-US" altLang="ru-RU" dirty="0">
              <a:solidFill>
                <a:srgbClr val="008000"/>
              </a:solidFill>
              <a:latin typeface="KZ 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ru-RU" dirty="0">
                <a:solidFill>
                  <a:srgbClr val="008000"/>
                </a:solidFill>
                <a:latin typeface="KZ Times New Roman" panose="02020603050405020304" pitchFamily="18" charset="0"/>
              </a:rPr>
              <a:t>3</a:t>
            </a:r>
            <a:r>
              <a:rPr kumimoji="1" lang="en-US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. Факультатив по изучению корейского языка – 70 студентов, факультатив по основам предпринимательской деятельности – 10 студентов.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ru-RU" dirty="0">
                <a:solidFill>
                  <a:srgbClr val="008000"/>
                </a:solidFill>
                <a:latin typeface="KZ Times New Roman" panose="02020603050405020304" pitchFamily="18" charset="0"/>
              </a:rPr>
              <a:t>4</a:t>
            </a:r>
            <a:r>
              <a:rPr kumimoji="1" lang="en-US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. Функционирует студенческая организация «Жастар»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ru-RU" dirty="0">
                <a:solidFill>
                  <a:srgbClr val="008000"/>
                </a:solidFill>
                <a:latin typeface="KZ Times New Roman" panose="02020603050405020304" pitchFamily="18" charset="0"/>
              </a:rPr>
              <a:t>5</a:t>
            </a:r>
            <a:r>
              <a:rPr kumimoji="1" lang="en-US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. </a:t>
            </a:r>
            <a:r>
              <a:rPr kumimoji="1" lang="en-US" altLang="ru-RU" dirty="0">
                <a:solidFill>
                  <a:srgbClr val="008000"/>
                </a:solidFill>
                <a:latin typeface="KZ Times New Roman" panose="02020603050405020304" pitchFamily="18" charset="0"/>
              </a:rPr>
              <a:t>В </a:t>
            </a:r>
            <a:r>
              <a:rPr kumimoji="1" lang="en-US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колледже действует проект волонтёрского движения «4KHelp</a:t>
            </a:r>
            <a:r>
              <a:rPr kumimoji="1" lang="ru-RU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.</a:t>
            </a:r>
            <a:r>
              <a:rPr kumimoji="1" lang="en-US" altLang="ru-RU" dirty="0" err="1" smtClean="0">
                <a:solidFill>
                  <a:srgbClr val="008000"/>
                </a:solidFill>
                <a:latin typeface="KZ Times New Roman" panose="02020603050405020304" pitchFamily="18" charset="0"/>
              </a:rPr>
              <a:t>kz</a:t>
            </a:r>
            <a:r>
              <a:rPr kumimoji="1" lang="en-US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» (25%-52 студента)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ru-RU" dirty="0">
                <a:solidFill>
                  <a:srgbClr val="008000"/>
                </a:solidFill>
                <a:latin typeface="KZ Times New Roman" panose="02020603050405020304" pitchFamily="18" charset="0"/>
              </a:rPr>
              <a:t>6</a:t>
            </a:r>
            <a:r>
              <a:rPr kumimoji="1" lang="en-US" altLang="ru-RU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. В колледже ведется подготовка студентов к конкурсу «</a:t>
            </a:r>
            <a:r>
              <a:rPr lang="en-US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WorldSkills»</a:t>
            </a:r>
            <a:endParaRPr kumimoji="1" lang="en-US" altLang="ru-RU" dirty="0" smtClean="0">
              <a:solidFill>
                <a:srgbClr val="008000"/>
              </a:solidFill>
              <a:latin typeface="KZ 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1" lang="en-US" altLang="ru-RU" b="1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Для </a:t>
            </a:r>
            <a:r>
              <a:rPr kumimoji="1" lang="en-US" altLang="ru-RU" b="1" dirty="0">
                <a:solidFill>
                  <a:srgbClr val="008000"/>
                </a:solidFill>
                <a:latin typeface="KZ Times New Roman" panose="02020603050405020304" pitchFamily="18" charset="0"/>
              </a:rPr>
              <a:t>студентов работает «Ящик доверия</a:t>
            </a:r>
            <a:r>
              <a:rPr kumimoji="1" lang="en-US" altLang="ru-RU" b="1" dirty="0" smtClean="0">
                <a:solidFill>
                  <a:srgbClr val="008000"/>
                </a:solidFill>
                <a:latin typeface="KZ Times New Roman" panose="02020603050405020304" pitchFamily="18" charset="0"/>
              </a:rPr>
              <a:t>» и «Телефон доверия»</a:t>
            </a:r>
            <a:endParaRPr kumimoji="1" lang="ru-RU" altLang="ru-RU" b="1" dirty="0">
              <a:solidFill>
                <a:srgbClr val="008000"/>
              </a:solidFill>
              <a:latin typeface="KZ Times New Roman" panose="02020603050405020304" pitchFamily="18" charset="0"/>
            </a:endParaRPr>
          </a:p>
          <a:p>
            <a:pPr eaLnBrk="1" hangingPunct="1"/>
            <a:endParaRPr lang="ru-RU" altLang="ru-RU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:\Рабочий стол\fd379575-6c17-431c-97de-743d227d0c80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16" y="4062183"/>
            <a:ext cx="2015312" cy="152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Рабочий стол\Desktop\Воспитательная работа\2017-2018 учебный год\Фото\-ZbukTXRq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653136"/>
            <a:ext cx="1114910" cy="148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Desktop\Воспитательная работа\2016-2017 учебный год\Мероприятия 2016-2017\Разное\ZSi7tZ80aVM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461780"/>
            <a:ext cx="1723058" cy="133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Desktop\Воспитательная работа\2019-2020 учебный год\Мероприятия\Инаугурация президента\DSC0256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358947"/>
            <a:ext cx="181110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Desktop\Воспитательная работа\2019-2020 учебный год\Мероприятия\Областной слёт волонтеров\SmdnC2UiFpY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4738997"/>
            <a:ext cx="1753099" cy="131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562" y="764704"/>
          <a:ext cx="6840760" cy="5176054"/>
        </p:xfrm>
        <a:graphic>
          <a:graphicData uri="http://schemas.openxmlformats.org/drawingml/2006/table">
            <a:tbl>
              <a:tblPr/>
              <a:tblGrid>
                <a:gridCol w="4320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42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7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Название кружка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84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1.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Эберт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Д.А.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Кулинарный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клуб «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Craft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2.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Муртазинов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Б.Е.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Отряд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содействия полиции «Адал Азамат»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3.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Лях Е.В.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Добровольный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клуб  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SanaIy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urpaq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4.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Байсаринова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Н.Н.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Дебатный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клуб «Жастар үні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5.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Салимова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М.К.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Волонтерское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движение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«4KHelp.kz».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6.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Понькина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А.Ю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Шахматы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7.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Понькина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А.Ю.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Тоғыз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құмалақ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523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  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Кислицина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А.И.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Корейского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языка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"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Чэмииннын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хангыль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-  Интересный корейский»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Попова М.В.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Web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дизайна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11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Изгутинова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Г.С.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Основы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предпринимательской деятельности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12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Гильдибрандт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И.В.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«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Уроки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здоровьесбережения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7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Курмангалиева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Ф.Е.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«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Культура  казахского языка»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116632"/>
            <a:ext cx="7848872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eaLnBrk="1" hangingPunct="1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кружковых, секционных, факультативных занятий    </a:t>
            </a:r>
          </a:p>
          <a:p>
            <a:pPr algn="ctr" eaLnBrk="1" hangingPunct="1"/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Казахстанско-Корейского колледжа «</a:t>
            </a:r>
            <a:r>
              <a:rPr lang="ru-RU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Квансон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на 2020 -2021 учебный год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2" y="6237326"/>
          <a:ext cx="6840760" cy="427787"/>
        </p:xfrm>
        <a:graphic>
          <a:graphicData uri="http://schemas.openxmlformats.org/drawingml/2006/table">
            <a:tbl>
              <a:tblPr/>
              <a:tblGrid>
                <a:gridCol w="427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9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7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  14  </a:t>
                      </a:r>
                      <a:endParaRPr lang="ru-RU" sz="1200" dirty="0"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Мухтарова А.А.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   НОУ «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Зерде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3322" name="Рисунок 23" descr="визитка арка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63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A4B12985-6B56-46F0-8DA4-9B58025DC2E9}" type="slidenum">
              <a:rPr lang="ru-RU" altLang="ru-RU" sz="1400" smtClean="0">
                <a:solidFill>
                  <a:srgbClr val="000000"/>
                </a:solidFill>
              </a:rPr>
              <a:t>24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195736" y="488040"/>
            <a:ext cx="522003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tabLst>
                <a:tab pos="5309870" algn="l"/>
                <a:tab pos="5940425" algn="l"/>
              </a:tabLst>
            </a:pPr>
            <a:r>
              <a:rPr lang="ru-RU" alt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1403350" y="1162050"/>
            <a:ext cx="1857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1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6" y="890758"/>
            <a:ext cx="7276577" cy="441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РЕКЛАМА КОЛЛЕДЖА\ФОТО КОЛЛЕДЖА\pcveYTY1EW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3322" name="Рисунок 23" descr="визитка арка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63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A4B12985-6B56-46F0-8DA4-9B58025DC2E9}" type="slidenum">
              <a:rPr lang="ru-RU" altLang="ru-RU" sz="1400" smtClean="0">
                <a:solidFill>
                  <a:srgbClr val="000000"/>
                </a:solidFill>
              </a:rPr>
              <a:t>26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195736" y="488040"/>
            <a:ext cx="522003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tabLst>
                <a:tab pos="5309870" algn="l"/>
                <a:tab pos="5940425" algn="l"/>
              </a:tabLst>
            </a:pPr>
            <a:r>
              <a:rPr lang="ru-RU" altLang="ru-RU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4"/>
          <p:cNvSpPr txBox="1">
            <a:spLocks noChangeArrowheads="1"/>
          </p:cNvSpPr>
          <p:nvPr/>
        </p:nvSpPr>
        <p:spPr bwMode="auto">
          <a:xfrm>
            <a:off x="1403350" y="1162050"/>
            <a:ext cx="1857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pic>
        <p:nvPicPr>
          <p:cNvPr id="11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" y="861445"/>
            <a:ext cx="7848444" cy="479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ий стол\РЕКЛАМА КОЛЛЕДЖА\ФОТО КОЛЛЕДЖА\[0]-fkmk6Kgej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836712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44624"/>
            <a:ext cx="8229600" cy="92211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Достижения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480E-F46D-42EB-B4DD-ED1DC9CFB782}" type="slidenum">
              <a:rPr lang="ru-RU" altLang="ru-RU" smtClean="0"/>
              <a:t>28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7564" y="1488847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Наши студенты  являются победителями Ч</a:t>
            </a:r>
            <a:r>
              <a:rPr lang="en-US" sz="2000" dirty="0">
                <a:latin typeface="Times New Roman" panose="02020603050405020304"/>
                <a:cs typeface="Times New Roman" panose="02020603050405020304"/>
              </a:rPr>
              <a:t>емпионата  World Skills </a:t>
            </a:r>
            <a:r>
              <a:rPr lang="en-US" sz="2000" dirty="0" err="1">
                <a:latin typeface="Times New Roman" panose="02020603050405020304"/>
                <a:cs typeface="Times New Roman" panose="02020603050405020304"/>
              </a:rPr>
              <a:t>Colledge</a:t>
            </a:r>
            <a:r>
              <a:rPr lang="en-US" sz="2000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профессиональных  конкурсов  «Лучший по профессии», олимпиад  по общеобразовательным дисциплинам, научно-практических  </a:t>
            </a:r>
            <a:r>
              <a:rPr lang="ru-RU" sz="2000" dirty="0" smtClean="0">
                <a:latin typeface="Times New Roman" panose="02020603050405020304"/>
                <a:cs typeface="Times New Roman" panose="02020603050405020304"/>
              </a:rPr>
              <a:t>конференций</a:t>
            </a:r>
            <a:r>
              <a:rPr lang="ru-RU" sz="2000" dirty="0">
                <a:latin typeface="Times New Roman" panose="02020603050405020304"/>
                <a:cs typeface="Times New Roman" panose="02020603050405020304"/>
              </a:rPr>
              <a:t>.</a:t>
            </a:r>
            <a:endParaRPr lang="ru-RU" sz="1600" dirty="0">
              <a:effectLst/>
              <a:latin typeface="Calibri" panose="020F0502020204030204"/>
              <a:ea typeface="Calibri" panose="020F0502020204030204"/>
              <a:cs typeface="Times New Roman" panose="020206030504050203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3183411"/>
            <a:ext cx="5256584" cy="336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4354" name="Рисунок 23" descr="визитка арка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63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8425B5A1-D0B5-4745-AF47-C17E1CE87DC7}" type="slidenum">
              <a:rPr lang="ru-RU" altLang="ru-RU" sz="1400" smtClean="0">
                <a:solidFill>
                  <a:srgbClr val="000000"/>
                </a:solidFill>
              </a:rPr>
              <a:t>29</a:t>
            </a:fld>
            <a:endParaRPr lang="ru-RU" altLang="ru-RU" sz="1400" dirty="0" smtClean="0">
              <a:solidFill>
                <a:srgbClr val="000000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403350" y="1162050"/>
            <a:ext cx="1857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4342" name="TextBox 14"/>
          <p:cNvSpPr txBox="1">
            <a:spLocks noChangeArrowheads="1"/>
          </p:cNvSpPr>
          <p:nvPr/>
        </p:nvSpPr>
        <p:spPr bwMode="auto">
          <a:xfrm>
            <a:off x="77788" y="4999038"/>
            <a:ext cx="3371850" cy="292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TextBox 1"/>
          <p:cNvSpPr txBox="1">
            <a:spLocks noChangeArrowheads="1"/>
          </p:cNvSpPr>
          <p:nvPr/>
        </p:nvSpPr>
        <p:spPr bwMode="auto">
          <a:xfrm>
            <a:off x="1928813" y="500063"/>
            <a:ext cx="5857875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b="1">
                <a:solidFill>
                  <a:srgbClr val="000000"/>
                </a:solidFill>
                <a:latin typeface="Times New Roman" panose="02020603050405020304" pitchFamily="18" charset="0"/>
              </a:rPr>
              <a:t>Результаты WorldSkills  на региональном и национальном чемпионате</a:t>
            </a:r>
            <a:endParaRPr lang="ru-RU" altLang="ru-RU"/>
          </a:p>
        </p:txBody>
      </p:sp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111806" y="4071938"/>
            <a:ext cx="2714625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2-место</a:t>
            </a:r>
          </a:p>
          <a:p>
            <a:pPr algn="ctr" eaLnBrk="1" hangingPunct="1"/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WorldSkills Kasakhstan –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2019»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по компетенции    «Поварское дело»</a:t>
            </a:r>
          </a:p>
          <a:p>
            <a:pPr algn="ctr" eaLnBrk="1" hangingPunct="1"/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Нурбекова </a:t>
            </a:r>
            <a:r>
              <a:rPr lang="ru-RU" alt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Нурай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Прямоугольник 25"/>
          <p:cNvSpPr>
            <a:spLocks noChangeArrowheads="1"/>
          </p:cNvSpPr>
          <p:nvPr/>
        </p:nvSpPr>
        <p:spPr bwMode="auto">
          <a:xfrm>
            <a:off x="7204692" y="3867830"/>
            <a:ext cx="192881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ІІI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Прямоугольник 23"/>
          <p:cNvSpPr>
            <a:spLocks noChangeArrowheads="1"/>
          </p:cNvSpPr>
          <p:nvPr/>
        </p:nvSpPr>
        <p:spPr bwMode="auto">
          <a:xfrm>
            <a:off x="5072062" y="3957255"/>
            <a:ext cx="2071687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 descr="C:\Users\Snegireva\Desktop\фото ворлд скилс\IMG_20190517_11573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" y="1509251"/>
            <a:ext cx="1605757" cy="2348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Snegireva\Documents\My Received Files\Володя\IMG-20200218-WA001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509250"/>
            <a:ext cx="1656184" cy="22797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15816" y="3957255"/>
            <a:ext cx="194193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1-место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еждународный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профессионального мастерства в рамках  фестиваля «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Astau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Fest Astana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по компетенции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«Шеф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повар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Нурбекова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Нурай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8265" y="4130219"/>
            <a:ext cx="20220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чемпионат профессионального мастерства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-2017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по компетенции «Поварское дело»</a:t>
            </a: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Самсонова Анастасия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79" y="4287381"/>
            <a:ext cx="16561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Зональный этап регионального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чемпионат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профессионального мастерства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-2019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Нурбекова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Нурай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blob:https://web.whatsapp.com/79b50e41-2d12-4382-abee-1f4c8805f54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4" descr="blob:https://web.whatsapp.com/79b50e41-2d12-4382-abee-1f4c8805f54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2" y="1531937"/>
            <a:ext cx="1661319" cy="22800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253" y="1509249"/>
            <a:ext cx="1732186" cy="2279789"/>
          </a:xfrm>
          <a:prstGeom prst="rect">
            <a:avLst/>
          </a:prstGeom>
        </p:spPr>
      </p:pic>
      <p:pic>
        <p:nvPicPr>
          <p:cNvPr id="23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7177" name="Рисунок 23" descr="визитка арка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1" name="TextBox 16"/>
          <p:cNvSpPr txBox="1">
            <a:spLocks noChangeArrowheads="1"/>
          </p:cNvSpPr>
          <p:nvPr/>
        </p:nvSpPr>
        <p:spPr bwMode="auto">
          <a:xfrm>
            <a:off x="1727200" y="571500"/>
            <a:ext cx="6517208" cy="1077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1"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имеет </a:t>
            </a:r>
            <a:r>
              <a:rPr kumimoji="1"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14-летнюю </a:t>
            </a:r>
            <a:r>
              <a:rPr kumimoji="1"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историю, в течение которой прошел несколько этапов </a:t>
            </a:r>
            <a:r>
              <a:rPr kumimoji="1"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переименований </a:t>
            </a:r>
            <a:r>
              <a:rPr kumimoji="1"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kumimoji="1"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реорганизаций.</a:t>
            </a:r>
            <a:endParaRPr kumimoji="1"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ru-RU" altLang="ru-RU" sz="2800" b="1" dirty="0">
              <a:cs typeface="Times New Roman" panose="02020603050405020304" pitchFamily="18" charset="0"/>
            </a:endParaRPr>
          </a:p>
        </p:txBody>
      </p:sp>
      <p:sp>
        <p:nvSpPr>
          <p:cNvPr id="71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63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B68EBF80-FA72-45F0-BB37-0734FA5F1DA9}" type="slidenum">
              <a:rPr lang="ru-RU" altLang="ru-RU" sz="1400" smtClean="0">
                <a:solidFill>
                  <a:srgbClr val="000000"/>
                </a:solidFill>
              </a:rPr>
              <a:t>3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sp>
        <p:nvSpPr>
          <p:cNvPr id="12294" name="Прямоугольник 1"/>
          <p:cNvSpPr>
            <a:spLocks noChangeArrowheads="1"/>
          </p:cNvSpPr>
          <p:nvPr/>
        </p:nvSpPr>
        <p:spPr bwMode="auto">
          <a:xfrm>
            <a:off x="500034" y="1571612"/>
            <a:ext cx="8072437" cy="42780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2002-2006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Корейско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-Казахстанская профессиональная школа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Квансон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Всего за 5 лет существования школы было подготовлено около 300 специалистов начального звена бесплатно. Школа была названа в честь международного, благотворительного фонда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Квансон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(Светоч) в г. Сеул, который является главным учредителем.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   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октября 2006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года на основе профессиональной школы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Квансон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 был создан Казахстанско-Корейский колледж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Квансон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 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заключил договор с Южно-Корейским учебными заведениями по обмену студентами и в этом же году были направлены 2 студента в Южную Корею для дальнейшего обучения.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завершена государственная аттестация. Колледж доказал, что соответствует всем требованиям, предъявляемым к колледжам и получил право на существование.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выпуск дипломированных специалистов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2014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феврале произошло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Учреждения «Технологический колледж сервиса» и Учреждение «Казахстанско-Корейский колледж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Квансон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Казахстанско-Корейский колледж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успешно прошел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государственную аттестацию уже в новом составе.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 достойно прошёл Международную аккредитацию.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730" y="-47251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7765" y="4437112"/>
            <a:ext cx="44291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480E-F46D-42EB-B4DD-ED1DC9CFB782}" type="slidenum">
              <a:rPr lang="ru-RU" altLang="ru-RU" smtClean="0"/>
              <a:t>30</a:t>
            </a:fld>
            <a:endParaRPr lang="ru-RU" altLang="ru-RU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285936" y="446707"/>
            <a:ext cx="478634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11" name="Рисунок 23" descr="визитка арка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5" y="17570"/>
            <a:ext cx="1394884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76855" y="980728"/>
          <a:ext cx="7888932" cy="3398715"/>
        </p:xfrm>
        <a:graphic>
          <a:graphicData uri="http://schemas.openxmlformats.org/drawingml/2006/table">
            <a:tbl>
              <a:tblPr/>
              <a:tblGrid>
                <a:gridCol w="39798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9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66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Ресторанный двор  «Восток-Запад»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Сеть кафе и ресторанов «Пицца Блюз»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1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Ресторан «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Berezka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Гипермаркет «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City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enter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6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Кафе «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GoodWeek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ТОО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«Эмиль»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1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Кулинария «Оливье»</a:t>
                      </a: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Торговый центр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1272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ТОО «Вояж плюс»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Ресторан «Garden Room»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2" marR="4121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438024">
            <a:off x="634864" y="269366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/>
              <a:t>Производственная </a:t>
            </a:r>
            <a:br>
              <a:rPr lang="ru-RU" dirty="0" smtClean="0"/>
            </a:br>
            <a:r>
              <a:rPr lang="ru-RU" dirty="0" smtClean="0"/>
              <a:t>практика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7509">
            <a:off x="6046196" y="723962"/>
            <a:ext cx="2404976" cy="2437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509120"/>
            <a:ext cx="3901440" cy="21945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9855">
            <a:off x="268846" y="4595706"/>
            <a:ext cx="2655341" cy="1991506"/>
          </a:xfrm>
          <a:prstGeom prst="rect">
            <a:avLst/>
          </a:prstGeom>
        </p:spPr>
      </p:pic>
      <p:pic>
        <p:nvPicPr>
          <p:cNvPr id="3074" name="Picture 2" descr="D:\Рабочий стол\ПРОФИ\картинки пошаг. инструкция\маслениц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5" y="2244936"/>
            <a:ext cx="3240359" cy="21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93" b="97143" l="3631" r="9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0948">
            <a:off x="-504714" y="270625"/>
            <a:ext cx="4035702" cy="4035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>
          <a:xfrm rot="21227158">
            <a:off x="1679022" y="105613"/>
            <a:ext cx="10489396" cy="9043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Сотрудничество </a:t>
            </a:r>
            <a:endParaRPr lang="ru-RU" dirty="0"/>
          </a:p>
        </p:txBody>
      </p:sp>
      <p:pic>
        <p:nvPicPr>
          <p:cNvPr id="1026" name="Picture 2" descr="F:\Квансон\Профоритнтация\Новые логотипы\Новые логотипы\5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573" y="728931"/>
            <a:ext cx="1911673" cy="191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вансон\Профоритнтация\Новые логотипы\Новые логотипы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9063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Квансон\Профоритнтация\Новые логотипы\Новые логотипы\logo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158" y="1844824"/>
            <a:ext cx="3026375" cy="12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Квансон\Профоритнтация\Новые логотипы\Новые логотипы\unnam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201394"/>
            <a:ext cx="2312472" cy="18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Квансон\Профоритнтация\Новые логотипы\Новые логотипы\unnam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943485"/>
            <a:ext cx="2140922" cy="21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1290">
            <a:off x="5753048" y="2843638"/>
            <a:ext cx="3379133" cy="2715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34834" name="Рисунок 23" descr="визитка арка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875463" y="5872163"/>
            <a:ext cx="2133600" cy="365125"/>
          </a:xfrm>
          <a:noFill/>
          <a:ln>
            <a:miter lim="800000"/>
          </a:ln>
        </p:spPr>
        <p:txBody>
          <a:bodyPr/>
          <a:lstStyle/>
          <a:p>
            <a:fld id="{A67D6996-3C7F-4115-9ECF-B212627A8660}" type="slidenum">
              <a:rPr lang="ru-RU" altLang="ru-RU" sz="1400" smtClean="0">
                <a:solidFill>
                  <a:srgbClr val="000000"/>
                </a:solidFill>
              </a:rPr>
              <a:t>33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sp>
        <p:nvSpPr>
          <p:cNvPr id="34821" name="TextBox 16"/>
          <p:cNvSpPr txBox="1">
            <a:spLocks noChangeArrowheads="1"/>
          </p:cNvSpPr>
          <p:nvPr/>
        </p:nvSpPr>
        <p:spPr bwMode="auto">
          <a:xfrm>
            <a:off x="1187624" y="439684"/>
            <a:ext cx="676875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/>
              <a:t>Посещение баз </a:t>
            </a:r>
            <a:r>
              <a:rPr lang="ru-RU" altLang="ru-RU" sz="2000" b="1" dirty="0" smtClean="0"/>
              <a:t>практики </a:t>
            </a:r>
          </a:p>
          <a:p>
            <a:pPr algn="ctr" eaLnBrk="1" hangingPunct="1"/>
            <a:r>
              <a:rPr lang="ru-RU" altLang="ru-RU" sz="2000" b="1" dirty="0" smtClean="0"/>
              <a:t>Ресторанный Двор «Восток-Запад»</a:t>
            </a:r>
            <a:endParaRPr lang="ru-RU" altLang="ru-RU" sz="2000" b="1" dirty="0"/>
          </a:p>
        </p:txBody>
      </p:sp>
      <p:pic>
        <p:nvPicPr>
          <p:cNvPr id="9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295695"/>
            <a:ext cx="2520280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681" y="3399471"/>
            <a:ext cx="2636019" cy="19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907" y="3476008"/>
            <a:ext cx="2738434" cy="205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95695"/>
            <a:ext cx="2618060" cy="196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E0B1F8A-7F4E-4D92-8D9C-CAA0B9CF903E}" type="slidenum">
              <a:rPr lang="ru-RU" altLang="ru-RU" smtClean="0"/>
              <a:t>34</a:t>
            </a:fld>
            <a:endParaRPr lang="ru-RU" altLang="ru-RU" smtClean="0"/>
          </a:p>
        </p:txBody>
      </p:sp>
      <p:grpSp>
        <p:nvGrpSpPr>
          <p:cNvPr id="35844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35849" name="Рисунок 23" descr="визитка арка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AutoShape 5" descr="blob:https%3A//web.whatsapp.com/5128846c-e240-444a-9dba-4bb885aa885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131" y="3717032"/>
            <a:ext cx="2896594" cy="217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8314" y="633587"/>
            <a:ext cx="2647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b="1" dirty="0" smtClean="0"/>
              <a:t>Ресторан </a:t>
            </a:r>
            <a:r>
              <a:rPr lang="ru-RU" altLang="ru-RU" b="1" dirty="0"/>
              <a:t>«БЕРЁЗКА»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1704" y="1169709"/>
            <a:ext cx="2870381" cy="215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328" y="3749182"/>
            <a:ext cx="3665438" cy="2056082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364" y="1162356"/>
            <a:ext cx="2434127" cy="23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67" y="548680"/>
            <a:ext cx="6831377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Трудоустройство и условия дальнейшего роста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2132856"/>
            <a:ext cx="9181020" cy="260604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700" b="1" i="1" dirty="0"/>
              <a:t>Выпускники колледжа работают в лучших кафе и ресторанах города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9855">
            <a:off x="2008171" y="4811946"/>
            <a:ext cx="1991506" cy="1493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93" b="97143" l="3631" r="99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0948">
            <a:off x="-171639" y="2630559"/>
            <a:ext cx="3026777" cy="3026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140968"/>
            <a:ext cx="3566151" cy="2005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7509">
            <a:off x="6721763" y="4536743"/>
            <a:ext cx="1803732" cy="18279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625" y="53752"/>
            <a:ext cx="8229600" cy="1143000"/>
          </a:xfrm>
        </p:spPr>
        <p:txBody>
          <a:bodyPr/>
          <a:lstStyle/>
          <a:p>
            <a:r>
              <a:rPr lang="ru-RU" dirty="0" smtClean="0"/>
              <a:t>Лучшие выпускники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BCBEF-76CD-4169-A043-316E947FA069}" type="slidenum">
              <a:rPr lang="ru-RU" altLang="ru-RU" smtClean="0"/>
              <a:t>36</a:t>
            </a:fld>
            <a:endParaRPr lang="ru-RU" altLang="ru-RU"/>
          </a:p>
        </p:txBody>
      </p:sp>
      <p:pic>
        <p:nvPicPr>
          <p:cNvPr id="5" name="Объект 4" descr="D:\Рабочий стол\O-QdZqLT1bU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810" y="3560398"/>
            <a:ext cx="1957647" cy="2593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Рабочий стол\4nMUlNAmkkQ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807970" cy="372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Рабочий стол\eUSjH-dtOyk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836712"/>
            <a:ext cx="1993265" cy="265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Рабочий стол\v56u_hBrRb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99981"/>
            <a:ext cx="2753360" cy="364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Рабочий стол\31832100-fccc-448c-98bf-06b91d29a49a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937639"/>
            <a:ext cx="2916555" cy="1924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67240">
            <a:off x="821574" y="212633"/>
            <a:ext cx="488438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Организация собственного дела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5061">
            <a:off x="1420862" y="2041580"/>
            <a:ext cx="3571875" cy="4552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079" y="4352692"/>
            <a:ext cx="2627027" cy="2140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91">
            <a:off x="5434643" y="635878"/>
            <a:ext cx="2340864" cy="3121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802978" cy="1143000"/>
          </a:xfrm>
        </p:spPr>
        <p:txBody>
          <a:bodyPr/>
          <a:lstStyle/>
          <a:p>
            <a:pPr algn="l"/>
            <a:r>
              <a:rPr lang="ru-RU" sz="4000" i="1" dirty="0" smtClean="0">
                <a:latin typeface="Garamond" panose="02020404030301010803" pitchFamily="18" charset="0"/>
                <a:ea typeface="Malgun Gothic" panose="020B0503020000020004" pitchFamily="34" charset="-127"/>
              </a:rPr>
              <a:t>Возможность получить </a:t>
            </a:r>
            <a:r>
              <a:rPr lang="ru-RU" sz="4000" i="1" dirty="0">
                <a:latin typeface="Garamond" panose="02020404030301010803" pitchFamily="18" charset="0"/>
                <a:ea typeface="Malgun Gothic" panose="020B0503020000020004" pitchFamily="34" charset="-127"/>
              </a:rPr>
              <a:t>высшее </a:t>
            </a:r>
            <a:r>
              <a:rPr lang="ru-RU" sz="4000" i="1" dirty="0" smtClean="0">
                <a:latin typeface="Garamond" panose="02020404030301010803" pitchFamily="18" charset="0"/>
                <a:ea typeface="Malgun Gothic" panose="020B0503020000020004" pitchFamily="34" charset="-127"/>
              </a:rPr>
              <a:t>образование.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-252536" y="1897934"/>
            <a:ext cx="4995746" cy="4440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2150" y="1928461"/>
            <a:ext cx="30243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высшее образование на базе колледжа ВКГУ им. С. Аманжолова по сокращённой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обучения.</a:t>
            </a:r>
            <a:endParaRPr lang="ru-RU" sz="3200" b="1" i="1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4664" y="1412776"/>
            <a:ext cx="6660994" cy="444066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394290">
            <a:off x="198263" y="489843"/>
            <a:ext cx="769065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Прохождение практики в Корее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6009">
            <a:off x="2664992" y="2092205"/>
            <a:ext cx="3976613" cy="41896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115616" y="764704"/>
            <a:ext cx="7056784" cy="5297818"/>
          </a:xfrm>
        </p:spPr>
        <p:txBody>
          <a:bodyPr/>
          <a:lstStyle/>
          <a:p>
            <a:pPr marL="0" indent="3175" algn="just">
              <a:buNone/>
              <a:tabLst>
                <a:tab pos="0" algn="l"/>
              </a:tabLs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колледже ведется на русском языке по дневной обучения на базе основного среднего, общего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технического и профессионального образования, по заочной форме обучения на базе общего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технического  и профессионального образования.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175" algn="just">
              <a:buNone/>
              <a:tabLst>
                <a:tab pos="0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колледж готовит кадры со средним специальным образованием для учреждений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предприятий региона по пяти востребованным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специальностям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восьми квалификациям.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175" algn="just">
              <a:buNone/>
              <a:tabLst>
                <a:tab pos="0" algn="l"/>
              </a:tabLst>
            </a:pP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4480E-F46D-42EB-B4DD-ED1DC9CFB782}" type="slidenum">
              <a:rPr lang="ru-RU" altLang="ru-RU" smtClean="0"/>
              <a:t>4</a:t>
            </a:fld>
            <a:endParaRPr lang="ru-RU" altLang="ru-RU"/>
          </a:p>
        </p:txBody>
      </p:sp>
      <p:grpSp>
        <p:nvGrpSpPr>
          <p:cNvPr id="6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9" name="Рисунок 23" descr="визитка арка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253" y="2656178"/>
            <a:ext cx="8136904" cy="358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482" y="24036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1218"/>
            <a:ext cx="6886094" cy="799510"/>
          </a:xfrm>
        </p:spPr>
        <p:txBody>
          <a:bodyPr/>
          <a:lstStyle/>
          <a:p>
            <a:pPr algn="l"/>
            <a:r>
              <a:rPr lang="ru-RU" sz="3200" dirty="0"/>
              <a:t>Документы для поступающих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7908" y="1988840"/>
            <a:ext cx="9181020" cy="464161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1. Подлинник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документа об образовании с приложением их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ксерокопии.</a:t>
            </a:r>
          </a:p>
          <a:p>
            <a:pPr marL="4572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2. Медицинская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справка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формы №086-У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приложением флюорографического снимка легких и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Карты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профилактических прививок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(подлинник)</a:t>
            </a:r>
          </a:p>
          <a:p>
            <a:pPr marL="4572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3. Копия удостоверения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личности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(свидетельство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рождении) -ксерокопия </a:t>
            </a:r>
          </a:p>
          <a:p>
            <a:pPr marL="4572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5.Копия  удостоверения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личности одного из родителей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(ксерокопия)</a:t>
            </a:r>
          </a:p>
          <a:p>
            <a:pPr marL="4572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6. Приписное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свидетельство для юношей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(копия)</a:t>
            </a:r>
          </a:p>
          <a:p>
            <a:pPr marL="4572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7. Фото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4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шт.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(размер 3х4) </a:t>
            </a:r>
          </a:p>
          <a:p>
            <a:pPr marL="45720" indent="0">
              <a:buNone/>
            </a:pP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8. Карта </a:t>
            </a: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прививок </a:t>
            </a:r>
            <a:endPara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endParaRPr lang="ru-RU" sz="1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109" y="1043843"/>
            <a:ext cx="8638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+mn-cs"/>
              </a:rPr>
              <a:t>Заявление о приеме на обучение в организации образования выступающие прилагают: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28601"/>
            <a:ext cx="6381322" cy="7521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Куда обращаться?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899592" y="1124744"/>
            <a:ext cx="6840760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415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8(7232)52-26-51</a:t>
            </a:r>
          </a:p>
          <a:p>
            <a:pPr marL="18415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8(7232)77-31-21</a:t>
            </a:r>
          </a:p>
          <a:p>
            <a:pPr marL="18415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8705-502-49-20 -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Байсаринова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Назира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Нургумаровна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8705-767-97-05 - Изгутинова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Сапарбековна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колледжа: </a:t>
            </a:r>
            <a:r>
              <a:rPr lang="en-US" sz="2800" b="1" dirty="0">
                <a:latin typeface="Arial" panose="020B0604020202020204" pitchFamily="34" charset="0"/>
              </a:rPr>
              <a:t>https ://</a:t>
            </a:r>
            <a:r>
              <a:rPr lang="en-US" sz="2800" b="1" dirty="0" smtClean="0">
                <a:latin typeface="Arial" panose="020B0604020202020204" pitchFamily="34" charset="0"/>
              </a:rPr>
              <a:t>kvanson.kz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колледжа: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kkk.kvanson</a:t>
            </a:r>
            <a:endParaRPr lang="ru-RU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43006" y="-127886"/>
            <a:ext cx="65" cy="712975"/>
          </a:xfrm>
          <a:prstGeom prst="rect">
            <a:avLst/>
          </a:prstGeom>
          <a:solidFill>
            <a:srgbClr val="FAFA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26960" numCol="1" anchor="ctr" anchorCtr="0" compatLnSpc="1">
            <a:spAutoFit/>
          </a:bodyPr>
          <a:lstStyle/>
          <a:p>
            <a:r>
              <a:rPr lang="ru-RU" altLang="ru-RU" sz="1000" dirty="0">
                <a:solidFill>
                  <a:srgbClr val="262626"/>
                </a:solidFill>
                <a:latin typeface="-apple-system"/>
                <a:cs typeface="+mn-cs"/>
              </a:rPr>
              <a:t/>
            </a:r>
            <a:br>
              <a:rPr lang="ru-RU" altLang="ru-RU" sz="1000" dirty="0">
                <a:solidFill>
                  <a:srgbClr val="262626"/>
                </a:solidFill>
                <a:latin typeface="-apple-system"/>
                <a:cs typeface="+mn-cs"/>
              </a:rPr>
            </a:br>
            <a:endParaRPr lang="ru-RU" altLang="ru-RU" sz="1000" dirty="0">
              <a:solidFill>
                <a:srgbClr val="262626"/>
              </a:solidFill>
              <a:latin typeface="-apple-system"/>
              <a:cs typeface="+mn-cs"/>
            </a:endParaRPr>
          </a:p>
          <a:p>
            <a:endParaRPr lang="ru-RU" altLang="ru-RU" dirty="0">
              <a:solidFill>
                <a:prstClr val="black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43232" cy="9144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 пожаловать к нам!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24"/>
          <a:stretch>
            <a:fillRect/>
          </a:stretch>
        </p:blipFill>
        <p:spPr>
          <a:xfrm>
            <a:off x="1475656" y="1675858"/>
            <a:ext cx="6552728" cy="417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605" y="188640"/>
            <a:ext cx="677737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i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ru-RU" i="1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Ждем ВАС!</a:t>
            </a:r>
            <a:r>
              <a:rPr lang="ru-RU" sz="5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endParaRPr lang="ru-RU" i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2836" y="1412776"/>
            <a:ext cx="5494919" cy="5171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/>
          <p:nvPr/>
        </p:nvSpPr>
        <p:spPr>
          <a:xfrm>
            <a:off x="-126522" y="-11657"/>
            <a:ext cx="6696743" cy="230219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36209"/>
            <a:ext cx="8748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предприятий</a:t>
            </a:r>
          </a:p>
          <a:p>
            <a:pPr algn="ctr"/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питания и торговли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востребованы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рынке труда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5899025"/>
            <a:ext cx="6156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ТЕХНОЛОГ ПРОФЕССИЯ -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БУДУЩЕГО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!!!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01740">
            <a:off x="721374" y="2718110"/>
            <a:ext cx="3407821" cy="3022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262">
            <a:off x="4590829" y="2439221"/>
            <a:ext cx="4023066" cy="3492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Кулинарная мастерская</a:t>
            </a:r>
          </a:p>
        </p:txBody>
      </p:sp>
      <p:grpSp>
        <p:nvGrpSpPr>
          <p:cNvPr id="20496" name="Группа 17"/>
          <p:cNvGrpSpPr/>
          <p:nvPr/>
        </p:nvGrpSpPr>
        <p:grpSpPr bwMode="auto">
          <a:xfrm>
            <a:off x="0" y="6215063"/>
            <a:ext cx="9144000" cy="642937"/>
            <a:chOff x="0" y="6215063"/>
            <a:chExt cx="9144000" cy="642937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6215063"/>
              <a:ext cx="9144000" cy="642937"/>
            </a:xfrm>
            <a:prstGeom prst="rect">
              <a:avLst/>
            </a:prstGeom>
            <a:solidFill>
              <a:srgbClr val="007354"/>
            </a:solidFill>
            <a:ln>
              <a:solidFill>
                <a:srgbClr val="007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pic>
          <p:nvPicPr>
            <p:cNvPr id="20499" name="Рисунок 23" descr="визитка арка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0" y="6215063"/>
              <a:ext cx="571500" cy="56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Рисунок 19" descr="C:\Users\Snegireva\Desktop\Новая папка (2)\IMG-20200305-WA003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874" y="1304764"/>
            <a:ext cx="3168352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Snegireva\Documents\My Received Files\Володя\IMG-20200221-WA00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384376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925425" y="4509120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endParaRPr lang="ru-RU" b="1" dirty="0"/>
          </a:p>
        </p:txBody>
      </p:sp>
      <p:pic>
        <p:nvPicPr>
          <p:cNvPr id="11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4287297"/>
            <a:ext cx="5976664" cy="1941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ОП 1219000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«Хлебопекарное, макаронное и кондитерское производство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/>
                <a:ea typeface="Calibri" panose="020F0502020204030204"/>
              </a:rPr>
              <a:t>», квалификация:1219142 «Пекарь», 1219092 «Кондитер»</a:t>
            </a:r>
          </a:p>
          <a:p>
            <a:pPr lvl="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b="1" dirty="0" smtClean="0">
              <a:solidFill>
                <a:prstClr val="black"/>
              </a:solidFill>
              <a:latin typeface="Times New Roman" panose="02020603050405020304"/>
              <a:ea typeface="Calibri" panose="020F0502020204030204"/>
            </a:endParaRPr>
          </a:p>
          <a:p>
            <a:pPr lvl="0"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ru-RU" b="1" dirty="0">
              <a:solidFill>
                <a:prstClr val="black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BCBEF-76CD-4169-A043-316E947FA069}" type="slidenum">
              <a:rPr lang="ru-RU" altLang="ru-RU" smtClean="0"/>
              <a:t>7</a:t>
            </a:fld>
            <a:endParaRPr lang="ru-RU" altLang="ru-RU"/>
          </a:p>
        </p:txBody>
      </p:sp>
      <p:pic>
        <p:nvPicPr>
          <p:cNvPr id="6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negireva\Documents\My Received Files\Володя\IMG-20200220-WA00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954" y="1412776"/>
            <a:ext cx="29523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negireva\Documents\My Received Files\Володя\IMG-20200220-WA00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345" y="1412777"/>
            <a:ext cx="3096344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4365104"/>
            <a:ext cx="5904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 0508000 «Организация питания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квалификация 0508012 «Повар», 0508022 «Кондитер», 0508063 «Технолог-менеджер»</a:t>
            </a: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BCBEF-76CD-4169-A043-316E947FA069}" type="slidenum">
              <a:rPr lang="ru-RU" altLang="ru-RU" smtClean="0"/>
              <a:t>8</a:t>
            </a:fld>
            <a:endParaRPr lang="ru-RU" alt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33060"/>
            <a:ext cx="3456384" cy="24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20521" y="5537770"/>
            <a:ext cx="71282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KZ Times New Roman" panose="02020603050405020304" pitchFamily="18" charset="0"/>
              </a:rPr>
              <a:t>ОП 0104000 «Профессиональное обучение»,квалификация</a:t>
            </a:r>
          </a:p>
          <a:p>
            <a:pPr algn="ctr"/>
            <a:r>
              <a:rPr lang="en-US" b="1" dirty="0" smtClean="0">
                <a:latin typeface="KZ Times New Roman" panose="02020603050405020304" pitchFamily="18" charset="0"/>
              </a:rPr>
              <a:t> 0104023 «Мастер производственного обучения, технолог-менеджер</a:t>
            </a:r>
          </a:p>
          <a:p>
            <a:pPr algn="ctr"/>
            <a:r>
              <a:rPr lang="en-US" b="1" dirty="0" smtClean="0">
                <a:latin typeface="KZ Times New Roman" panose="02020603050405020304" pitchFamily="18" charset="0"/>
              </a:rPr>
              <a:t> предприятий общественного питания»</a:t>
            </a:r>
            <a:endParaRPr lang="ru-RU" b="1" dirty="0">
              <a:latin typeface="KZ 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068960"/>
            <a:ext cx="2592643" cy="201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165653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BCBEF-76CD-4169-A043-316E947FA069}" type="slidenum">
              <a:rPr lang="ru-RU" altLang="ru-RU" smtClean="0"/>
              <a:t>9</a:t>
            </a:fld>
            <a:endParaRPr lang="ru-RU" altLang="ru-RU"/>
          </a:p>
        </p:txBody>
      </p:sp>
      <p:pic>
        <p:nvPicPr>
          <p:cNvPr id="6" name="Picture 2" descr="C:\Users\Snegireva\Desktop\2019-2020учеб.год\Аккредитация\логотип квансон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89" y="17570"/>
            <a:ext cx="1309539" cy="117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чебно-материальная баз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3240360" cy="276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Учебно-материальная баз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3240360" cy="27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4869160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KZ Times New Roman" panose="02020603050405020304" pitchFamily="18" charset="0"/>
              </a:rPr>
              <a:t>ОП 1226000 «Технология и организация производства продукции предприятий питания», квалификация:1226033 «Технолог»</a:t>
            </a:r>
            <a:endParaRPr lang="ru-RU" b="1" dirty="0">
              <a:latin typeface="KZ 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и Колледж №4 7777 (2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Презентации Колледж №4 7777 (2)</Template>
  <TotalTime>0</TotalTime>
  <Words>1085</Words>
  <Application>Microsoft Office PowerPoint</Application>
  <PresentationFormat>Экран (4:3)</PresentationFormat>
  <Paragraphs>226</Paragraphs>
  <Slides>43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Презентации Колледж №4 7777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Кулинарная мастерская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Гранты и размер стипендии</vt:lpstr>
      <vt:lpstr>Поддержка студентов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Учебная практика в  лаборатории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Достижения </vt:lpstr>
      <vt:lpstr>Презентация PowerPoint</vt:lpstr>
      <vt:lpstr>Презентация PowerPoint</vt:lpstr>
      <vt:lpstr>Производственная  практика</vt:lpstr>
      <vt:lpstr>Презентация PowerPoint</vt:lpstr>
      <vt:lpstr>Презентация PowerPoint</vt:lpstr>
      <vt:lpstr>Презентация PowerPoint</vt:lpstr>
      <vt:lpstr>Трудоустройство и условия дальнейшего роста</vt:lpstr>
      <vt:lpstr>Лучшие выпускники</vt:lpstr>
      <vt:lpstr>Организация собственного дела </vt:lpstr>
      <vt:lpstr>Возможность получить высшее образование.</vt:lpstr>
      <vt:lpstr>Прохождение практики в Корее</vt:lpstr>
      <vt:lpstr>Документы для поступающих</vt:lpstr>
      <vt:lpstr>Куда обращаться? </vt:lpstr>
      <vt:lpstr>Добро пожаловать к нам!</vt:lpstr>
      <vt:lpstr>*Ждем ВАС!*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645</cp:revision>
  <cp:lastPrinted>2020-05-13T07:54:00Z</cp:lastPrinted>
  <dcterms:created xsi:type="dcterms:W3CDTF">2019-05-14T11:22:00Z</dcterms:created>
  <dcterms:modified xsi:type="dcterms:W3CDTF">2020-12-15T04:28:33Z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1033-11.2.0.9747</vt:lpwstr>
  </property>
</Properties>
</file>