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6" r:id="rId1"/>
    <p:sldMasterId id="2147483778" r:id="rId2"/>
  </p:sldMasterIdLst>
  <p:sldIdLst>
    <p:sldId id="256" r:id="rId3"/>
    <p:sldId id="290" r:id="rId4"/>
    <p:sldId id="295" r:id="rId5"/>
    <p:sldId id="293" r:id="rId6"/>
    <p:sldId id="297" r:id="rId7"/>
    <p:sldId id="298" r:id="rId8"/>
    <p:sldId id="299" r:id="rId9"/>
    <p:sldId id="300" r:id="rId10"/>
    <p:sldId id="301" r:id="rId11"/>
    <p:sldId id="302" r:id="rId12"/>
    <p:sldId id="294" r:id="rId13"/>
    <p:sldId id="296" r:id="rId14"/>
    <p:sldId id="325" r:id="rId15"/>
    <p:sldId id="328" r:id="rId16"/>
    <p:sldId id="327" r:id="rId17"/>
    <p:sldId id="291" r:id="rId18"/>
    <p:sldId id="292" r:id="rId19"/>
    <p:sldId id="310" r:id="rId20"/>
    <p:sldId id="311" r:id="rId21"/>
    <p:sldId id="309" r:id="rId22"/>
    <p:sldId id="317" r:id="rId23"/>
    <p:sldId id="315" r:id="rId24"/>
    <p:sldId id="308" r:id="rId25"/>
    <p:sldId id="318" r:id="rId26"/>
    <p:sldId id="326" r:id="rId27"/>
    <p:sldId id="314" r:id="rId28"/>
    <p:sldId id="312" r:id="rId29"/>
    <p:sldId id="319" r:id="rId30"/>
    <p:sldId id="330" r:id="rId31"/>
    <p:sldId id="320" r:id="rId32"/>
    <p:sldId id="321" r:id="rId33"/>
    <p:sldId id="322" r:id="rId34"/>
    <p:sldId id="323" r:id="rId35"/>
    <p:sldId id="324" r:id="rId36"/>
    <p:sldId id="329" r:id="rId37"/>
    <p:sldId id="287" r:id="rId38"/>
    <p:sldId id="288" r:id="rId39"/>
    <p:sldId id="358" r:id="rId4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6717-F0C4-4B58-BB0B-B2D763A3DD7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BA52602-4FFD-422E-9C53-84E611FEC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158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4A40-B88C-4379-B176-9BC08B50972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84DD-7265-4B05-90E0-0160BFF11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83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565-D6DB-4ED4-99D5-AF63FBB9FE8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74FF-17A7-44A0-8B73-FFA85C353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23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3D26-A12B-4375-A67E-A7C83CB9018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FB60476-B7FA-4A89-B3F9-96209D749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50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731A-1AEA-4BAA-A42F-6F4F3D8544A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8559-3F19-4556-A7E8-C17DB6FD9B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7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1296-D3AA-40E0-84BE-EE0E5EC1C0D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3B1AAD2-1C49-4001-A431-5B760C9D2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0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0499-B011-41DA-B71C-B961F011DAE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EFAB-4063-4558-AF6A-783AD99803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18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865-15F0-4C79-BA6A-642B04C5960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E1D5-C6EC-4720-8677-CDD827F525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29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E8AC-AB5F-45E2-82D3-CD2484D458C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684-2BCD-460B-8073-BEC8488EB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99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0B8-A791-4D77-8951-CBEB623CB26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52B3-83BD-4983-970B-45CF771B1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86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DE2C-AF08-4CF7-9636-91BFE2A1E06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7D3-7A5A-488B-8903-D58D70569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97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6202-8201-4702-B81E-0E44F25032F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AEAC-677A-4858-B943-C0699A150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390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3D9C-6D34-431C-AA27-5DE16859A15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2019-C2B0-4D23-AC68-01B81CC85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579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8DB2-88F5-4A76-8DC3-61CBA88E317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2A0D-EDE6-46B8-9DD5-20BFAE96A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35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1D53-46B3-45C3-B31D-E49A9FFB2F3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A232-DF06-4647-A4F1-DD3E5C977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1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D18C-8A21-449D-8A46-7BF6791FFEA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244AA3F-1BFA-4645-8829-F5F791630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27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A0E5-88C7-4CFF-981B-583F8EEAE93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A6AD-927A-49E1-98A7-B4ACB1FB0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9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952-FA10-4F05-8032-11C4467359D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E508-2802-4217-8956-FA7906E8B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72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6C48-1711-47B3-A1C0-95789EB78DB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B72A-4A9B-4BC9-B53E-ACF3AF4F3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83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4F60-3E94-4179-AFAC-12349A31C8D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2057-07CC-484E-B405-8094E5DF1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7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FE5A-E36E-4181-8F50-A63C4C86E55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0508-918E-4069-A387-266E78022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25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657D-281E-4543-A7B4-F71C93969EC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26D2-89A4-4989-A08F-4F54A9F8C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61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2F9999-1B6A-43AF-9397-CD5B46394CE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B82A93-98B1-4D35-9C27-4870CE7B1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16" r:id="rId2"/>
    <p:sldLayoutId id="2147483833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34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B5E244-4076-41C8-9DDB-54490D0D86A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1D82B7-7299-4688-BF2B-1DF42259C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4" r:id="rId2"/>
    <p:sldLayoutId id="2147483836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7" r:id="rId9"/>
    <p:sldLayoutId id="2147483830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ukmed.k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52759" y="908720"/>
            <a:ext cx="8638480" cy="180216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 на ПХВ «</a:t>
            </a:r>
            <a:r>
              <a:rPr lang="ru-RU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высший медицинский колледж»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13100"/>
            <a:ext cx="267017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114300"/>
            <a:ext cx="8229600" cy="650875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Стоматология/дантист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043673"/>
            <a:ext cx="5076057" cy="380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007922"/>
            <a:ext cx="3292077" cy="279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753197"/>
            <a:ext cx="2347926" cy="250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4704522" cy="3528392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70961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Перечень документов, необходимых при поступлении:</a:t>
            </a:r>
            <a:r>
              <a:rPr lang="ru-RU" altLang="ru-RU" sz="2400" smtClean="0">
                <a:latin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Подлинник документа об образовании (аттестат/диплом);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Медицинская справка по форме 086-У с приложением флюороснимки (для инвалидов Ⅰ и Ⅱ группы, инвалидов с детства – заключение медико-социальной экспертной комиссии, что не противопоказано обучение в медицинском колледже);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4 фотокарточки размером 3</a:t>
            </a:r>
            <a:r>
              <a:rPr lang="ru-RU" altLang="ru-RU" sz="2000" smtClean="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altLang="ru-RU" sz="2000" smtClean="0">
                <a:latin typeface="Times New Roman" panose="02020603050405020304" pitchFamily="18" charset="0"/>
              </a:rPr>
              <a:t>4;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Документы, удостоверяющие личность поступающего.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smtClean="0">
                <a:latin typeface="Times New Roman" panose="02020603050405020304" pitchFamily="18" charset="0"/>
              </a:rPr>
              <a:t>Иностранцы и лица без гражданства представляют документ, определяющий их статус, с отметкой о регистрации по месту проживания: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1) иностранец - вид на жительство иностранца в Республике Казахстан;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2) лицо без гражданства - удостоверение лица без гражданства;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3) беженец - удостоверение беженца;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4) лицо, ищущее убежище - свидетельство лица, ищущего убежище;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5) оралман - удостоверение оралмана.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91513" cy="4679950"/>
          </a:xfrm>
        </p:spPr>
        <p:txBody>
          <a:bodyPr/>
          <a:lstStyle/>
          <a:p>
            <a:pPr algn="ctr" eaLnBrk="1" hangingPunct="1"/>
            <a:r>
              <a:rPr lang="ru-RU" altLang="ru-RU" sz="4400" b="1" smtClean="0">
                <a:latin typeface="Times New Roman" panose="02020603050405020304" pitchFamily="18" charset="0"/>
              </a:rPr>
              <a:t>Участие студентов колледжа </a:t>
            </a:r>
            <a:br>
              <a:rPr lang="ru-RU" altLang="ru-RU" sz="4400" b="1" smtClean="0">
                <a:latin typeface="Times New Roman" panose="02020603050405020304" pitchFamily="18" charset="0"/>
              </a:rPr>
            </a:br>
            <a:r>
              <a:rPr lang="ru-RU" altLang="ru-RU" sz="4400" b="1" smtClean="0">
                <a:latin typeface="Times New Roman" panose="02020603050405020304" pitchFamily="18" charset="0"/>
              </a:rPr>
              <a:t>в международных, республиканских, областных и городских научно-практических конференциях, конкурсов и олимпиад</a:t>
            </a:r>
            <a:endParaRPr lang="ru-RU" altLang="ru-RU" sz="4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9382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</a:rPr>
              <a:t>Участие в международном конкурсе «Территория неотложной помощи - 2018» г.Омск, </a:t>
            </a:r>
            <a:r>
              <a:rPr lang="en-US" altLang="ru-RU" sz="2800" b="1" smtClean="0">
                <a:latin typeface="Times New Roman" panose="02020603050405020304" pitchFamily="18" charset="0"/>
              </a:rPr>
              <a:t>II</a:t>
            </a:r>
            <a:r>
              <a:rPr lang="ru-RU" altLang="ru-RU" sz="2800" b="1" smtClean="0">
                <a:latin typeface="Times New Roman" panose="02020603050405020304" pitchFamily="18" charset="0"/>
              </a:rPr>
              <a:t>-</a:t>
            </a:r>
            <a:r>
              <a:rPr lang="en-US" altLang="ru-RU" sz="2800" b="1" smtClean="0">
                <a:latin typeface="Times New Roman" panose="02020603050405020304" pitchFamily="18" charset="0"/>
              </a:rPr>
              <a:t>III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места</a:t>
            </a:r>
            <a:endParaRPr lang="ru-RU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769" y="1196751"/>
            <a:ext cx="2759216" cy="363309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3744416" cy="39766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3643493"/>
            <a:ext cx="4135035" cy="3240359"/>
          </a:xfrm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Участие в Международном конкурсе «Лучший выпускник специальности Лабораторная диагностика - 2017», г.Омск</a:t>
            </a:r>
            <a:endParaRPr lang="ru-RU" altLang="ru-RU" sz="2400" smtClean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700807"/>
            <a:ext cx="2662818" cy="4047728"/>
          </a:xfrm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628799"/>
            <a:ext cx="4831153" cy="450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390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Участие в Республиканском конкурсе «Лучший выпускник специальности Лабораторная диагностика»</a:t>
            </a: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62" y="1052736"/>
            <a:ext cx="2530513" cy="3528392"/>
          </a:xfrm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96751"/>
            <a:ext cx="443800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392364"/>
            <a:ext cx="2448687" cy="346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4149079"/>
            <a:ext cx="3860909" cy="252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latin typeface="Times New Roman" panose="02020603050405020304" pitchFamily="18" charset="0"/>
              </a:rPr>
              <a:t>Участие в Республиканском конкурсе «Лучший знаток анатомии – 2018»  г.Туркестан, </a:t>
            </a:r>
            <a:r>
              <a:rPr lang="en-US" altLang="ru-RU" sz="2800" b="1" smtClean="0">
                <a:latin typeface="Times New Roman" panose="02020603050405020304" pitchFamily="18" charset="0"/>
              </a:rPr>
              <a:t>I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место</a:t>
            </a:r>
            <a:endParaRPr lang="ru-RU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32247"/>
            <a:ext cx="3960441" cy="2637122"/>
          </a:xfrm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007" y="155679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497155"/>
            <a:ext cx="4536503" cy="340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513160"/>
            <a:ext cx="2353720" cy="33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928100" cy="1009650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latin typeface="Times New Roman" panose="02020603050405020304" pitchFamily="18" charset="0"/>
              </a:rPr>
              <a:t>Участие в олимпиаде по анатомии «Гиппократ» </a:t>
            </a:r>
            <a:br>
              <a:rPr lang="ru-RU" altLang="ru-RU" sz="3200" b="1" smtClean="0">
                <a:latin typeface="Times New Roman" panose="02020603050405020304" pitchFamily="18" charset="0"/>
              </a:rPr>
            </a:br>
            <a:r>
              <a:rPr lang="ru-RU" altLang="ru-RU" sz="3200" b="1" smtClean="0">
                <a:latin typeface="Times New Roman" panose="02020603050405020304" pitchFamily="18" charset="0"/>
              </a:rPr>
              <a:t>Интеллектуальный центр, г.Астана, </a:t>
            </a:r>
            <a:r>
              <a:rPr lang="en-US" altLang="ru-RU" sz="3200" b="1" smtClean="0">
                <a:latin typeface="Times New Roman" panose="02020603050405020304" pitchFamily="18" charset="0"/>
              </a:rPr>
              <a:t>II</a:t>
            </a:r>
            <a:r>
              <a:rPr lang="ru-RU" altLang="ru-RU" sz="3200" b="1" smtClean="0">
                <a:latin typeface="Times New Roman" panose="02020603050405020304" pitchFamily="18" charset="0"/>
              </a:rPr>
              <a:t>-</a:t>
            </a:r>
            <a:r>
              <a:rPr lang="en-US" altLang="ru-RU" sz="3200" b="1" smtClean="0">
                <a:latin typeface="Times New Roman" panose="02020603050405020304" pitchFamily="18" charset="0"/>
              </a:rPr>
              <a:t>III</a:t>
            </a:r>
            <a:r>
              <a:rPr lang="ru-RU" altLang="ru-RU" sz="3200" b="1" smtClean="0">
                <a:latin typeface="Times New Roman" panose="02020603050405020304" pitchFamily="18" charset="0"/>
              </a:rPr>
              <a:t> места</a:t>
            </a:r>
            <a:endParaRPr lang="ru-RU" altLang="ru-RU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290" y="1772815"/>
            <a:ext cx="5639710" cy="4229785"/>
          </a:xfrm>
          <a:effectLst>
            <a:softEdge rad="112500"/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58"/>
            <a:ext cx="4211959" cy="561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 txBox="1">
            <a:spLocks noChangeArrowheads="1"/>
          </p:cNvSpPr>
          <p:nvPr/>
        </p:nvSpPr>
        <p:spPr bwMode="auto">
          <a:xfrm>
            <a:off x="427038" y="1773238"/>
            <a:ext cx="82915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chemeClr val="tx2"/>
                </a:solidFill>
                <a:latin typeface="Times New Roman" panose="02020603050405020304" pitchFamily="18" charset="0"/>
              </a:rPr>
              <a:t>Участие студентов колледжа </a:t>
            </a:r>
            <a:br>
              <a:rPr lang="ru-RU" altLang="ru-RU" sz="4400" b="1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altLang="ru-RU" sz="4400" b="1">
                <a:solidFill>
                  <a:schemeClr val="tx2"/>
                </a:solidFill>
                <a:latin typeface="Times New Roman" panose="02020603050405020304" pitchFamily="18" charset="0"/>
              </a:rPr>
              <a:t>в областных и городских мероприятиях</a:t>
            </a:r>
            <a:endParaRPr lang="ru-RU" altLang="ru-RU" sz="4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" y="783867"/>
            <a:ext cx="3917880" cy="2939993"/>
          </a:xfrm>
          <a:effectLst>
            <a:softEdge rad="112500"/>
          </a:effectLst>
        </p:spPr>
      </p:pic>
      <p:sp>
        <p:nvSpPr>
          <p:cNvPr id="27651" name="Прямоугольник 8"/>
          <p:cNvSpPr>
            <a:spLocks noChangeArrowheads="1"/>
          </p:cNvSpPr>
          <p:nvPr/>
        </p:nvSpPr>
        <p:spPr bwMode="auto">
          <a:xfrm>
            <a:off x="1817688" y="260350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</a:rPr>
              <a:t>Фестиваль профессий </a:t>
            </a:r>
            <a:r>
              <a:rPr lang="en-US" altLang="ru-RU" sz="2800" b="1">
                <a:latin typeface="Times New Roman" panose="02020603050405020304" pitchFamily="18" charset="0"/>
              </a:rPr>
              <a:t>«MY PRO»</a:t>
            </a:r>
            <a:endParaRPr lang="ru-RU" altLang="ru-RU" sz="280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514" y="4149079"/>
            <a:ext cx="4063486" cy="270768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3861047"/>
            <a:ext cx="4276292" cy="284948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9992" y="1066470"/>
            <a:ext cx="4051151" cy="269946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3838" y="908050"/>
            <a:ext cx="8596312" cy="360363"/>
          </a:xfrm>
        </p:spPr>
        <p:txBody>
          <a:bodyPr/>
          <a:lstStyle/>
          <a:p>
            <a:pPr algn="just" eaLnBrk="1" hangingPunct="1"/>
            <a:r>
              <a:rPr lang="ru-RU" altLang="ru-RU" sz="3200" b="1" i="1" smtClean="0">
                <a:latin typeface="Times New Roman" panose="02020603050405020304" pitchFamily="18" charset="0"/>
              </a:rPr>
              <a:t>Миссия колледжа:</a:t>
            </a: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Заголовок 1"/>
          <p:cNvSpPr txBox="1">
            <a:spLocks noChangeArrowheads="1"/>
          </p:cNvSpPr>
          <p:nvPr/>
        </p:nvSpPr>
        <p:spPr bwMode="auto">
          <a:xfrm>
            <a:off x="223838" y="1341438"/>
            <a:ext cx="8586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«Подготовка высококвалифицированных специалистов со средним медицинским образованием, компетентных, ответственных, конкурентоспособных на рынке труда, готовых к постоянному профессиональному росту удовлетворение потребности личности в непрерывном профессиональном образовании»</a:t>
            </a:r>
            <a:endParaRPr lang="ru-RU" altLang="ru-RU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Заголовок 1"/>
          <p:cNvSpPr txBox="1">
            <a:spLocks noChangeArrowheads="1"/>
          </p:cNvSpPr>
          <p:nvPr/>
        </p:nvSpPr>
        <p:spPr bwMode="auto">
          <a:xfrm>
            <a:off x="223838" y="4724400"/>
            <a:ext cx="8586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 eaLnBrk="1" hangingPunct="1"/>
            <a:r>
              <a:rPr lang="ru-RU" altLang="ru-RU" sz="2800" b="1" i="1">
                <a:solidFill>
                  <a:schemeClr val="tx2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</a:rPr>
              <a:t>Высокое качество знаний обучающихся медицинского колледжа сегодня – здоровое поколение Казахстана завтра»</a:t>
            </a:r>
            <a:endParaRPr lang="ru-RU" altLang="ru-RU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Заголовок 1"/>
          <p:cNvSpPr txBox="1">
            <a:spLocks noChangeArrowheads="1"/>
          </p:cNvSpPr>
          <p:nvPr/>
        </p:nvSpPr>
        <p:spPr bwMode="auto">
          <a:xfrm>
            <a:off x="207963" y="4076700"/>
            <a:ext cx="85867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 eaLnBrk="1" hangingPunct="1"/>
            <a:r>
              <a:rPr lang="ru-RU" altLang="ru-RU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Наша главная цель:</a:t>
            </a:r>
            <a:endParaRPr lang="ru-RU" altLang="ru-RU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28638" y="115888"/>
            <a:ext cx="8229600" cy="649287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latin typeface="Times New Roman" panose="02020603050405020304" pitchFamily="18" charset="0"/>
              </a:rPr>
              <a:t>Волонтерская работа</a:t>
            </a:r>
            <a:endParaRPr lang="ru-RU" altLang="ru-RU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836712"/>
            <a:ext cx="4032448" cy="302433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Заголовок 1"/>
          <p:cNvSpPr txBox="1">
            <a:spLocks noChangeArrowheads="1"/>
          </p:cNvSpPr>
          <p:nvPr/>
        </p:nvSpPr>
        <p:spPr bwMode="auto">
          <a:xfrm>
            <a:off x="4643438" y="5588000"/>
            <a:ext cx="4249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</a:rPr>
              <a:t>Посещение КГУ "Школа-интернат "Ақ ниет" для детей с ограниченными возможностями"</a:t>
            </a: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617737"/>
            <a:ext cx="4320350" cy="324026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1916832"/>
            <a:ext cx="3130606" cy="3499488"/>
          </a:xfrm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3850" y="5229225"/>
            <a:ext cx="2674938" cy="101123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Волонтерская работа в поликлиниках города Усть-Каменогорск</a:t>
            </a: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27"/>
            <a:ext cx="3292077" cy="4389438"/>
          </a:xfrm>
          <a:effectLst>
            <a:softEdge rad="112500"/>
          </a:effectLst>
        </p:spPr>
      </p:pic>
      <p:pic>
        <p:nvPicPr>
          <p:cNvPr id="5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47" b="50000"/>
          <a:stretch>
            <a:fillRect/>
          </a:stretch>
        </p:blipFill>
        <p:spPr bwMode="auto">
          <a:xfrm>
            <a:off x="3491880" y="3573016"/>
            <a:ext cx="5630637" cy="322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54244" y="160363"/>
            <a:ext cx="4262172" cy="31966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615" y="404663"/>
            <a:ext cx="4672264" cy="3504198"/>
          </a:xfrm>
          <a:effectLst>
            <a:softEdge rad="112500"/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2708920"/>
            <a:ext cx="4848013" cy="290880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7950" y="5387975"/>
            <a:ext cx="5495925" cy="1165225"/>
          </a:xfrm>
        </p:spPr>
        <p:txBody>
          <a:bodyPr/>
          <a:lstStyle/>
          <a:p>
            <a:pPr algn="just"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Посещение волонтерской группой «Забота» малообеспеченных детей КГУ «Средняя школа №8», Дом малюток </a:t>
            </a: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" y="0"/>
            <a:ext cx="3995935" cy="299695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6597" y="4365104"/>
            <a:ext cx="3323862" cy="24928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71999" cy="3429000"/>
          </a:xfrm>
          <a:effectLst>
            <a:softEdge rad="112500"/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5977" y="3496036"/>
            <a:ext cx="4443152" cy="333236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95288" y="6165850"/>
            <a:ext cx="3889375" cy="3619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Посещение ветеранов колледжа волонтерской группой «Забота»</a:t>
            </a: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1988" y="332656"/>
            <a:ext cx="3744414" cy="280831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Объект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3578865"/>
            <a:ext cx="3092713" cy="23195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68275" y="188913"/>
            <a:ext cx="8662988" cy="5064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</a:rPr>
              <a:t>Участие в городском конкурсе «Студенческая весна»</a:t>
            </a:r>
            <a:endParaRPr lang="ru-RU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3635895" cy="2423930"/>
          </a:xfrm>
          <a:effectLst>
            <a:softEdge rad="112500"/>
          </a:effectLst>
        </p:spPr>
      </p:pic>
      <p:pic>
        <p:nvPicPr>
          <p:cNvPr id="5" name="Объект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8358" y="4293096"/>
            <a:ext cx="3835642" cy="255709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521917" y="383998"/>
            <a:ext cx="2880320" cy="407377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750918" y="3022870"/>
            <a:ext cx="3105660" cy="43924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813" y="188913"/>
            <a:ext cx="4751387" cy="577850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latin typeface="Times New Roman" panose="02020603050405020304" pitchFamily="18" charset="0"/>
              </a:rPr>
              <a:t>Команда КВН</a:t>
            </a:r>
            <a:endParaRPr lang="ru-RU" altLang="ru-RU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3933055"/>
            <a:ext cx="3635896" cy="2726923"/>
          </a:xfrm>
          <a:effectLst>
            <a:softEdge rad="112500"/>
          </a:effectLst>
        </p:spPr>
      </p:pic>
      <p:pic>
        <p:nvPicPr>
          <p:cNvPr id="8" name="Объект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116631"/>
            <a:ext cx="3856459" cy="28923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Объект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74713"/>
            <a:ext cx="37131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2" y="3212976"/>
            <a:ext cx="2109591" cy="354367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50875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Симуляционный центр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8865" y="5247144"/>
            <a:ext cx="3293786" cy="1540047"/>
          </a:xfrm>
          <a:effectLst>
            <a:softEdge rad="112500"/>
          </a:effectLst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8884" y="4091010"/>
            <a:ext cx="2275766" cy="315451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Объект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913597"/>
            <a:ext cx="3600400" cy="25300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8" y="908720"/>
            <a:ext cx="4270270" cy="224204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2783015"/>
            <a:ext cx="3960273" cy="255401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440668"/>
            <a:ext cx="4463297" cy="250938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98224" cy="2608309"/>
          </a:xfrm>
          <a:effectLst>
            <a:softEdge rad="112500"/>
          </a:effec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6380" y="4437112"/>
            <a:ext cx="4198976" cy="23607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813" y="1484783"/>
            <a:ext cx="2870405" cy="31062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6" y="4030077"/>
            <a:ext cx="4295727" cy="28424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18487" cy="2592387"/>
          </a:xfrm>
        </p:spPr>
        <p:txBody>
          <a:bodyPr/>
          <a:lstStyle/>
          <a:p>
            <a:pPr algn="ctr" eaLnBrk="1" hangingPunct="1"/>
            <a:r>
              <a:rPr lang="ru-RU" altLang="ru-RU" sz="5400" b="1" smtClean="0">
                <a:latin typeface="Times New Roman" panose="02020603050405020304" pitchFamily="18" charset="0"/>
              </a:rPr>
              <a:t>Прохождение производственной практики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579437"/>
          </a:xfrm>
        </p:spPr>
        <p:txBody>
          <a:bodyPr/>
          <a:lstStyle/>
          <a:p>
            <a:r>
              <a:rPr lang="ru-RU" altLang="ru-RU" sz="3600" b="1" smtClean="0">
                <a:latin typeface="Times New Roman" panose="02020603050405020304" pitchFamily="18" charset="0"/>
              </a:rPr>
              <a:t>Социальные партнеры колледжа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61836"/>
            <a:ext cx="4536504" cy="3402378"/>
          </a:xfrm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28452"/>
            <a:ext cx="5065273" cy="28424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8" y="836712"/>
            <a:ext cx="4973352" cy="26642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3736975" cy="1871663"/>
          </a:xfrm>
        </p:spPr>
        <p:txBody>
          <a:bodyPr/>
          <a:lstStyle/>
          <a:p>
            <a:pPr algn="just"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В 2018 году УКМК прошел институциональную и специализированную аккредитацию НКАОКО.</a:t>
            </a:r>
            <a:br>
              <a:rPr lang="ru-RU" altLang="ru-RU" sz="2000" b="1" smtClean="0">
                <a:latin typeface="Times New Roman" panose="02020603050405020304" pitchFamily="18" charset="0"/>
              </a:rPr>
            </a:br>
            <a:r>
              <a:rPr lang="ru-RU" altLang="ru-RU" sz="2000" b="1" smtClean="0">
                <a:latin typeface="Times New Roman" panose="02020603050405020304" pitchFamily="18" charset="0"/>
              </a:rPr>
              <a:t> </a:t>
            </a: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33817"/>
            <a:ext cx="3098704" cy="4382653"/>
          </a:xfrm>
          <a:effectLst>
            <a:softEdge rad="112500"/>
          </a:effectLst>
        </p:spPr>
      </p:pic>
      <p:sp>
        <p:nvSpPr>
          <p:cNvPr id="11268" name="Заголовок 1"/>
          <p:cNvSpPr txBox="1">
            <a:spLocks noChangeArrowheads="1"/>
          </p:cNvSpPr>
          <p:nvPr/>
        </p:nvSpPr>
        <p:spPr bwMode="auto">
          <a:xfrm>
            <a:off x="3779838" y="4724400"/>
            <a:ext cx="4679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</a:rPr>
              <a:t>В 2007 году в колледже была внедрена система менеджмента качества. В июне 2018 года колледж прошел ресертификацию. </a:t>
            </a: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33388"/>
            <a:ext cx="4254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09"/>
            <a:ext cx="4632531" cy="3474399"/>
          </a:xfrm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3" y="404663"/>
            <a:ext cx="3659898" cy="274492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470275"/>
            <a:ext cx="446881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808229"/>
            <a:ext cx="4012157" cy="267477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5" y="116630"/>
            <a:ext cx="4928463" cy="3285643"/>
          </a:xfrm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2" y="3933056"/>
            <a:ext cx="4687416" cy="292494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81011" y="1679188"/>
            <a:ext cx="5169259" cy="344617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9"/>
            <a:ext cx="4532874" cy="3399656"/>
          </a:xfrm>
          <a:effectLst>
            <a:softEdge rad="112500"/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14559" y="3392515"/>
            <a:ext cx="5121567" cy="341437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3767556"/>
            <a:ext cx="3552394" cy="26642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7" y="332655"/>
            <a:ext cx="3695772" cy="277182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999" y="3429000"/>
            <a:ext cx="4571999" cy="34290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25" y="-20359"/>
            <a:ext cx="5011074" cy="3758307"/>
          </a:xfrm>
          <a:effectLst>
            <a:softEdge rad="112500"/>
          </a:effec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4138160"/>
            <a:ext cx="4253703" cy="239154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404663"/>
            <a:ext cx="3790387" cy="284279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04" y="17536"/>
            <a:ext cx="5010852" cy="3051424"/>
          </a:xfrm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89217" y="1690279"/>
            <a:ext cx="4976739" cy="357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98" y="3815277"/>
            <a:ext cx="3722355" cy="289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434975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Ярмарка вакансий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3780419" cy="2520280"/>
          </a:xfrm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39" y="1607151"/>
            <a:ext cx="3940149" cy="26267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0"/>
          <a:stretch>
            <a:fillRect/>
          </a:stretch>
        </p:blipFill>
        <p:spPr bwMode="auto">
          <a:xfrm>
            <a:off x="1092308" y="3746376"/>
            <a:ext cx="3859481" cy="311162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3527425" y="4508500"/>
            <a:ext cx="5616575" cy="1860550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rgbClr val="115964"/>
                </a:solidFill>
                <a:latin typeface="Times New Roman" panose="02020603050405020304" pitchFamily="18" charset="0"/>
              </a:rPr>
              <a:t>Наш адрес:</a:t>
            </a: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</a:br>
            <a:r>
              <a:rPr lang="kk-KZ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>ВКО, </a:t>
            </a: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>г. Усть-Каменогорск, </a:t>
            </a:r>
            <a:b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>ул. 30-й Гвардейской Дивизии 44, </a:t>
            </a:r>
            <a:b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>тел: 8(7232)70-31-57,  8(7232)21-48-17. </a:t>
            </a:r>
            <a:b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>сайт: </a:t>
            </a:r>
            <a:r>
              <a:rPr lang="en-US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  <a:hlinkClick r:id="rId2"/>
              </a:rPr>
              <a:t>www</a:t>
            </a: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  <a:hlinkClick r:id="rId2"/>
              </a:rPr>
              <a:t>ukmed</a:t>
            </a: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  <a:hlinkClick r:id="rId2"/>
              </a:rPr>
              <a:t>kz</a:t>
            </a:r>
            <a:r>
              <a:rPr lang="ru-RU" altLang="ru-RU" sz="2400" b="1" smtClean="0">
                <a:solidFill>
                  <a:srgbClr val="115964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 b="1" smtClean="0">
              <a:solidFill>
                <a:srgbClr val="115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792"/>
            <a:ext cx="493204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457200" y="242093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3495C"/>
                </a:solidFill>
                <a:latin typeface="Times New Roman" panose="02020603050405020304" pitchFamily="18" charset="0"/>
              </a:rPr>
              <a:t>Спасибо за внимание!</a:t>
            </a:r>
            <a:endParaRPr lang="ru-RU" altLang="ru-RU" b="1" smtClean="0">
              <a:solidFill>
                <a:srgbClr val="0349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29600" cy="288925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Набор осуществляется по специальностям:</a:t>
            </a: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5" name="Content Placeholder 81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9495"/>
              </p:ext>
            </p:extLst>
          </p:nvPr>
        </p:nvGraphicFramePr>
        <p:xfrm>
          <a:off x="395288" y="1125538"/>
          <a:ext cx="8497888" cy="5518166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4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обучение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обучения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 по предметам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2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мес.</a:t>
                      </a:r>
                    </a:p>
                    <a:p>
                      <a:pPr lvl="0" eaLnBrk="1" hangingPunct="1">
                        <a:buNone/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Казахский/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Казахстана, казахский/русский, биология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0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Акушер(-ка)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Казахский/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Казахстана, казахский, биология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85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Медицинская сестра общей практики;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" altLang="x-none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Прикладной бакалавр сестринского дела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</a:t>
                      </a:r>
                      <a:r>
                        <a:rPr lang="ru-RU" sz="16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</a:t>
                      </a:r>
                      <a:endParaRPr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Казахский/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Казахстана, казахский/русский, биология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40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диагностика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лаборант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Казахстана, русский, биология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08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Казахстана, русский, химия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4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Дантист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Казахстана, русский, биология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05" marB="4570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8213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«Сестринское дело» </a:t>
            </a:r>
            <a:br>
              <a:rPr lang="ru-RU" altLang="ru-RU" sz="3600" b="1" smtClean="0">
                <a:latin typeface="Times New Roman" panose="02020603050405020304" pitchFamily="18" charset="0"/>
              </a:rPr>
            </a:b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" y="908720"/>
            <a:ext cx="5616622" cy="3744416"/>
          </a:xfrm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5" y="3473962"/>
            <a:ext cx="5076056" cy="338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7850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Лечебное дело/фельдшер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08721"/>
            <a:ext cx="4860032" cy="3240022"/>
          </a:xfrm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7" y="3377950"/>
            <a:ext cx="5220073" cy="348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577850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Лечебное дело/акушер(-ка)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2" y="1052736"/>
            <a:ext cx="4860540" cy="3240359"/>
          </a:xfrm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53" y="3140968"/>
            <a:ext cx="557554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506412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Лабораторная диагностика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38" y="1484784"/>
            <a:ext cx="7259723" cy="4839817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722312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anose="02020603050405020304" pitchFamily="18" charset="0"/>
              </a:rPr>
              <a:t>Фармация </a:t>
            </a: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476" y="3284984"/>
            <a:ext cx="5359525" cy="3573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3047"/>
            <a:ext cx="5652120" cy="3768081"/>
          </a:xfrm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524</Words>
  <Application>Microsoft Office PowerPoint</Application>
  <PresentationFormat>Экран (4:3)</PresentationFormat>
  <Paragraphs>88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Поток</vt:lpstr>
      <vt:lpstr>1_Поток</vt:lpstr>
      <vt:lpstr>КГП на ПХВ «Усть-Каменогорский высший медицинский колледж»</vt:lpstr>
      <vt:lpstr>Миссия колледжа:</vt:lpstr>
      <vt:lpstr>В 2018 году УКМК прошел институциональную и специализированную аккредитацию НКАОКО.  </vt:lpstr>
      <vt:lpstr>Набор осуществляется по специальностям:</vt:lpstr>
      <vt:lpstr>«Сестринское дело»  </vt:lpstr>
      <vt:lpstr>Лечебное дело/фельдшер</vt:lpstr>
      <vt:lpstr>Лечебное дело/акушер(-ка)</vt:lpstr>
      <vt:lpstr>Лабораторная диагностика</vt:lpstr>
      <vt:lpstr>Фармация </vt:lpstr>
      <vt:lpstr>Стоматология/дантист</vt:lpstr>
      <vt:lpstr>Перечень документов, необходимых при поступлении: </vt:lpstr>
      <vt:lpstr>Участие студентов колледжа  в международных, республиканских, областных и городских научно-практических конференциях, конкурсов и олимпиад</vt:lpstr>
      <vt:lpstr>Участие в международном конкурсе «Территория неотложной помощи - 2018» г.Омск, II-III места</vt:lpstr>
      <vt:lpstr>Участие в Международном конкурсе «Лучший выпускник специальности Лабораторная диагностика - 2017», г.Омск</vt:lpstr>
      <vt:lpstr>Участие в Республиканском конкурсе «Лучший выпускник специальности Лабораторная диагностика»</vt:lpstr>
      <vt:lpstr>Участие в Республиканском конкурсе «Лучший знаток анатомии – 2018»  г.Туркестан, I место</vt:lpstr>
      <vt:lpstr>Участие в олимпиаде по анатомии «Гиппократ»  Интеллектуальный центр, г.Астана, II-III места</vt:lpstr>
      <vt:lpstr>Презентация PowerPoint</vt:lpstr>
      <vt:lpstr>Презентация PowerPoint</vt:lpstr>
      <vt:lpstr>Волонтерская работа</vt:lpstr>
      <vt:lpstr>Волонтерская работа в поликлиниках города Усть-Каменогорск</vt:lpstr>
      <vt:lpstr>Посещение волонтерской группой «Забота» малообеспеченных детей КГУ «Средняя школа №8», Дом малюток </vt:lpstr>
      <vt:lpstr>Посещение ветеранов колледжа волонтерской группой «Забота»</vt:lpstr>
      <vt:lpstr>Участие в городском конкурсе «Студенческая весна»</vt:lpstr>
      <vt:lpstr>Команда КВН</vt:lpstr>
      <vt:lpstr>Симуляционный центр</vt:lpstr>
      <vt:lpstr>Презентация PowerPoint</vt:lpstr>
      <vt:lpstr>Прохождение производственной практики</vt:lpstr>
      <vt:lpstr>Социальные партнеры колледжа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Ярмарка вакансий</vt:lpstr>
      <vt:lpstr>Наш адрес: ВКО, г. Усть-Каменогорск,  ул. 30-й Гвардейской Дивизии 44,  тел: 8(7232)70-31-57,  8(7232)21-48-17.  сайт: www.ukmed.kz 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КГП на ПХВ «Усть-Каменогорский медицинский колледж»</dc:title>
  <dc:creator>USER</dc:creator>
  <cp:lastModifiedBy>Пользователь Windows</cp:lastModifiedBy>
  <cp:revision>81</cp:revision>
  <cp:lastPrinted>2018-11-20T09:30:39Z</cp:lastPrinted>
  <dcterms:created xsi:type="dcterms:W3CDTF">2018-11-20T02:45:14Z</dcterms:created>
  <dcterms:modified xsi:type="dcterms:W3CDTF">2020-12-15T04:27:43Z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