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60"/>
  </p:normalViewPr>
  <p:slideViewPr>
    <p:cSldViewPr>
      <p:cViewPr varScale="1">
        <p:scale>
          <a:sx n="110" d="100"/>
          <a:sy n="110"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8" name="Picture 4" descr="C:\Users\Admin\Desktop\картинки\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картинки\slid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31" y="404664"/>
            <a:ext cx="7776864" cy="4680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27" y="5229200"/>
            <a:ext cx="8208912" cy="10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Admin\Desktop\картинки\kisspng-pink-flowers-royalty-free-clip-art-flowers-5ab9d54a87a793.84547328152212820255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4398" y="4599351"/>
            <a:ext cx="1710612" cy="4648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5be308918201a166eed9787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7" y="404664"/>
            <a:ext cx="7802827"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1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620688"/>
            <a:ext cx="7848872" cy="42780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800" dirty="0">
                <a:solidFill>
                  <a:schemeClr val="accent5">
                    <a:lumMod val="50000"/>
                  </a:schemeClr>
                </a:solidFill>
                <a:latin typeface="Times New Roman" panose="02020603050405020304" pitchFamily="18" charset="0"/>
                <a:cs typeface="Times New Roman" panose="02020603050405020304" pitchFamily="18" charset="0"/>
              </a:rPr>
              <a:t>Мамандық таңдаудың мынадай ережелерін  есте сақтаған жөн</a:t>
            </a:r>
            <a:r>
              <a:rPr lang="ru-RU" sz="2800" dirty="0" smtClean="0">
                <a:solidFill>
                  <a:schemeClr val="accent5">
                    <a:lumMod val="50000"/>
                  </a:schemeClr>
                </a:solidFill>
                <a:latin typeface="Times New Roman" panose="02020603050405020304" pitchFamily="18" charset="0"/>
                <a:cs typeface="Times New Roman" panose="02020603050405020304" pitchFamily="18" charset="0"/>
              </a:rPr>
              <a:t>:</a:t>
            </a:r>
          </a:p>
          <a:p>
            <a:pPr algn="ctr"/>
            <a:endParaRPr lang="ru-RU"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Барынша </a:t>
            </a:r>
            <a:r>
              <a:rPr lang="ru-RU" sz="2400" dirty="0">
                <a:solidFill>
                  <a:schemeClr val="accent5">
                    <a:lumMod val="50000"/>
                  </a:schemeClr>
                </a:solidFill>
                <a:latin typeface="Times New Roman" panose="02020603050405020304" pitchFamily="18" charset="0"/>
                <a:cs typeface="Times New Roman" panose="02020603050405020304" pitchFamily="18" charset="0"/>
              </a:rPr>
              <a:t>көптеген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мамандықтарды зерттеп, тіршілік </a:t>
            </a:r>
            <a:r>
              <a:rPr lang="ru-RU" sz="2400" dirty="0">
                <a:solidFill>
                  <a:schemeClr val="accent5">
                    <a:lumMod val="50000"/>
                  </a:schemeClr>
                </a:solidFill>
                <a:latin typeface="Times New Roman" panose="02020603050405020304" pitchFamily="18" charset="0"/>
                <a:cs typeface="Times New Roman" panose="02020603050405020304" pitchFamily="18" charset="0"/>
              </a:rPr>
              <a:t>еткен аймақта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қажет мамандықтарды анықтау;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Өзін-өзі </a:t>
            </a:r>
            <a:r>
              <a:rPr lang="ru-RU" sz="2400" dirty="0">
                <a:solidFill>
                  <a:schemeClr val="accent5">
                    <a:lumMod val="50000"/>
                  </a:schemeClr>
                </a:solidFill>
                <a:latin typeface="Times New Roman" panose="02020603050405020304" pitchFamily="18" charset="0"/>
                <a:cs typeface="Times New Roman" panose="02020603050405020304" pitchFamily="18" charset="0"/>
              </a:rPr>
              <a:t>зерттеу маңызды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қызығушылықтар</a:t>
            </a:r>
            <a:r>
              <a:rPr lang="ru-RU" sz="2400" dirty="0">
                <a:solidFill>
                  <a:schemeClr val="accent5">
                    <a:lumMod val="50000"/>
                  </a:schemeClr>
                </a:solidFill>
                <a:latin typeface="Times New Roman" panose="02020603050405020304" pitchFamily="18" charset="0"/>
                <a:cs typeface="Times New Roman" panose="02020603050405020304" pitchFamily="18" charset="0"/>
              </a:rPr>
              <a:t>, мінез ерекшеліктері, бейімділіктер, өзін-өзі бағалау, талаптану деңгейі</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Өзіне </a:t>
            </a:r>
            <a:r>
              <a:rPr lang="ru-RU" sz="2400" dirty="0">
                <a:solidFill>
                  <a:schemeClr val="accent5">
                    <a:lumMod val="50000"/>
                  </a:schemeClr>
                </a:solidFill>
                <a:latin typeface="Times New Roman" panose="02020603050405020304" pitchFamily="18" charset="0"/>
                <a:cs typeface="Times New Roman" panose="02020603050405020304" pitchFamily="18" charset="0"/>
              </a:rPr>
              <a:t>ұнамды және ыңғайлы мамандықты таңдауы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тиіс;</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Таңдаған </a:t>
            </a:r>
            <a:r>
              <a:rPr lang="ru-RU" sz="2400" dirty="0">
                <a:solidFill>
                  <a:schemeClr val="accent5">
                    <a:lumMod val="50000"/>
                  </a:schemeClr>
                </a:solidFill>
                <a:latin typeface="Times New Roman" panose="02020603050405020304" pitchFamily="18" charset="0"/>
                <a:cs typeface="Times New Roman" panose="02020603050405020304" pitchFamily="18" charset="0"/>
              </a:rPr>
              <a:t>мамандықты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зерттеу;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Таңдаған </a:t>
            </a:r>
            <a:r>
              <a:rPr lang="ru-RU" sz="2400" dirty="0">
                <a:solidFill>
                  <a:schemeClr val="accent5">
                    <a:lumMod val="50000"/>
                  </a:schemeClr>
                </a:solidFill>
                <a:latin typeface="Times New Roman" panose="02020603050405020304" pitchFamily="18" charset="0"/>
                <a:cs typeface="Times New Roman" panose="02020603050405020304" pitchFamily="18" charset="0"/>
              </a:rPr>
              <a:t>мамандық бойынша өз күшін байқап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көру.</a:t>
            </a:r>
            <a:endParaRPr lang="ru-RU"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242" name="Picture 2" descr="C:\Users\Admin\Desktop\картинки\land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229200"/>
            <a:ext cx="7848872" cy="154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9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 y="1264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692696"/>
            <a:ext cx="7704856"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dirty="0">
                <a:solidFill>
                  <a:schemeClr val="accent5">
                    <a:lumMod val="50000"/>
                  </a:schemeClr>
                </a:solidFill>
                <a:latin typeface="Times New Roman" panose="02020603050405020304" pitchFamily="18" charset="0"/>
                <a:cs typeface="Times New Roman" panose="02020603050405020304" pitchFamily="18" charset="0"/>
              </a:rPr>
              <a:t>Құрметті ата-аналар</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a:t>
            </a:r>
          </a:p>
          <a:p>
            <a:pPr algn="ct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Мамандық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таңдау- маңызды </a:t>
            </a:r>
            <a:r>
              <a:rPr lang="ru-RU" sz="2000" dirty="0">
                <a:solidFill>
                  <a:schemeClr val="accent5">
                    <a:lumMod val="50000"/>
                  </a:schemeClr>
                </a:solidFill>
                <a:latin typeface="Times New Roman" panose="02020603050405020304" pitchFamily="18" charset="0"/>
                <a:cs typeface="Times New Roman" panose="02020603050405020304" pitchFamily="18" charset="0"/>
              </a:rPr>
              <a:t>және жауапты іс! Мамандықты таңдағанда, ең алдымен баланың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қызығушылығын, оның </a:t>
            </a:r>
            <a:r>
              <a:rPr lang="ru-RU" sz="2000" dirty="0">
                <a:solidFill>
                  <a:schemeClr val="accent5">
                    <a:lumMod val="50000"/>
                  </a:schemeClr>
                </a:solidFill>
                <a:latin typeface="Times New Roman" panose="02020603050405020304" pitchFamily="18" charset="0"/>
                <a:cs typeface="Times New Roman" panose="02020603050405020304" pitchFamily="18" charset="0"/>
              </a:rPr>
              <a:t>бейімділігін, қабілеттерін,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ниеттерін, </a:t>
            </a:r>
            <a:r>
              <a:rPr lang="ru-RU" sz="2000" dirty="0">
                <a:solidFill>
                  <a:schemeClr val="accent5">
                    <a:lumMod val="50000"/>
                  </a:schemeClr>
                </a:solidFill>
                <a:latin typeface="Times New Roman" panose="02020603050405020304" pitchFamily="18" charset="0"/>
                <a:cs typeface="Times New Roman" panose="02020603050405020304" pitchFamily="18" charset="0"/>
              </a:rPr>
              <a:t>содан кейін ғана отбасылық дәстүрлер мен мүдделерді ескеру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қажет.</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Балаңызға болашақ мамандықты таңдау құқығын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беріңіз.</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Онымен бірге таңдаған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мамандығына деген «қарсылық" пен </a:t>
            </a:r>
            <a:r>
              <a:rPr lang="ru-RU" sz="2000" dirty="0">
                <a:solidFill>
                  <a:schemeClr val="accent5">
                    <a:lumMod val="50000"/>
                  </a:schemeClr>
                </a:solidFill>
                <a:latin typeface="Times New Roman" panose="02020603050405020304" pitchFamily="18" charset="0"/>
                <a:cs typeface="Times New Roman" panose="02020603050405020304" pitchFamily="18" charset="0"/>
              </a:rPr>
              <a:t>"</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қолдауды" бірге отырып талқылаңыз.</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Болашақ мамандықты таңдауды материалдық пайда тұрғысынан ғана емес, моральдық қанағаттану тұрғысынан да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қарастырыңыз.</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Болашақ мамандықты таңдауда баланың жеке қасиеттерін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ескеріңіз.</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Егер сіздің балаңыз қандай да бір кәсіпке ерте қызығушылық танытса, оған әдебиет, үйірмелердегі сабақтар және т. б. арқылы осы қызығушылықты сақтауға мүмкіндік беріңіз.</a:t>
            </a:r>
          </a:p>
        </p:txBody>
      </p:sp>
      <p:pic>
        <p:nvPicPr>
          <p:cNvPr id="11266" name="Picture 2" descr="C:\Users\Admin\Desktop\картинки\vred-zdorovju-sildenafil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517232"/>
            <a:ext cx="7704856" cy="12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0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476672"/>
            <a:ext cx="8352928" cy="62170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Баланың </a:t>
            </a:r>
            <a:r>
              <a:rPr lang="ru-RU" sz="2000" dirty="0">
                <a:solidFill>
                  <a:schemeClr val="accent5">
                    <a:lumMod val="50000"/>
                  </a:schemeClr>
                </a:solidFill>
                <a:latin typeface="Times New Roman" panose="02020603050405020304" pitchFamily="18" charset="0"/>
                <a:cs typeface="Times New Roman" panose="02020603050405020304" pitchFamily="18" charset="0"/>
              </a:rPr>
              <a:t>болашақ мамандық таңдауында ата-аналарға берілетін кеңес</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dirty="0" smtClean="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Балаңыздың </a:t>
            </a:r>
            <a:r>
              <a:rPr lang="ru-RU" dirty="0">
                <a:solidFill>
                  <a:schemeClr val="accent5">
                    <a:lumMod val="50000"/>
                  </a:schemeClr>
                </a:solidFill>
                <a:latin typeface="Times New Roman" panose="02020603050405020304" pitchFamily="18" charset="0"/>
                <a:cs typeface="Times New Roman" panose="02020603050405020304" pitchFamily="18" charset="0"/>
              </a:rPr>
              <a:t>болашақ мамандығын өзі таңдауына мүмкіндік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беріңіз.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Оның </a:t>
            </a:r>
            <a:r>
              <a:rPr lang="ru-RU" dirty="0">
                <a:solidFill>
                  <a:schemeClr val="accent5">
                    <a:lumMod val="50000"/>
                  </a:schemeClr>
                </a:solidFill>
                <a:latin typeface="Times New Roman" panose="02020603050405020304" pitchFamily="18" charset="0"/>
                <a:cs typeface="Times New Roman" panose="02020603050405020304" pitchFamily="18" charset="0"/>
              </a:rPr>
              <a:t>тандаған мамандығына деген қарсылық пен қолдауды бірге отырып </a:t>
            </a:r>
            <a:r>
              <a:rPr lang="ru-RU" dirty="0" smtClean="0">
                <a:solidFill>
                  <a:schemeClr val="accent5">
                    <a:lumMod val="50000"/>
                  </a:schemeClr>
                </a:solidFill>
                <a:latin typeface="Times New Roman" panose="02020603050405020304" pitchFamily="18" charset="0"/>
                <a:cs typeface="Times New Roman" panose="02020603050405020304" pitchFamily="18" charset="0"/>
              </a:rPr>
              <a:t>талқылаңыз.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Мамандық </a:t>
            </a:r>
            <a:r>
              <a:rPr lang="ru-RU" dirty="0">
                <a:solidFill>
                  <a:schemeClr val="accent5">
                    <a:lumMod val="50000"/>
                  </a:schemeClr>
                </a:solidFill>
                <a:latin typeface="Times New Roman" panose="02020603050405020304" pitchFamily="18" charset="0"/>
                <a:cs typeface="Times New Roman" panose="02020603050405020304" pitchFamily="18" charset="0"/>
              </a:rPr>
              <a:t>тандар кезде тек материалдық пайданы ғана ойламай, балаңыздың рухани қанағаттануын да естен </a:t>
            </a:r>
            <a:r>
              <a:rPr lang="ru-RU" dirty="0" smtClean="0">
                <a:solidFill>
                  <a:schemeClr val="accent5">
                    <a:lumMod val="50000"/>
                  </a:schemeClr>
                </a:solidFill>
                <a:latin typeface="Times New Roman" panose="02020603050405020304" pitchFamily="18" charset="0"/>
                <a:cs typeface="Times New Roman" panose="02020603050405020304" pitchFamily="18" charset="0"/>
              </a:rPr>
              <a:t>шығармаңыз.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Болашақ </a:t>
            </a:r>
            <a:r>
              <a:rPr lang="ru-RU" dirty="0">
                <a:solidFill>
                  <a:schemeClr val="accent5">
                    <a:lumMod val="50000"/>
                  </a:schemeClr>
                </a:solidFill>
                <a:latin typeface="Times New Roman" panose="02020603050405020304" pitchFamily="18" charset="0"/>
                <a:cs typeface="Times New Roman" panose="02020603050405020304" pitchFamily="18" charset="0"/>
              </a:rPr>
              <a:t>мамандық таңдар кезде балаңыздың сол кәсіпке деген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икемділігін де байқаңыз.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Егер </a:t>
            </a:r>
            <a:r>
              <a:rPr lang="ru-RU" dirty="0">
                <a:solidFill>
                  <a:schemeClr val="accent5">
                    <a:lumMod val="50000"/>
                  </a:schemeClr>
                </a:solidFill>
                <a:latin typeface="Times New Roman" panose="02020603050405020304" pitchFamily="18" charset="0"/>
                <a:cs typeface="Times New Roman" panose="02020603050405020304" pitchFamily="18" charset="0"/>
              </a:rPr>
              <a:t>мамандық тандау барысында </a:t>
            </a:r>
            <a:r>
              <a:rPr lang="ru-RU" dirty="0" smtClean="0">
                <a:solidFill>
                  <a:schemeClr val="accent5">
                    <a:lumMod val="50000"/>
                  </a:schemeClr>
                </a:solidFill>
                <a:latin typeface="Times New Roman" panose="02020603050405020304" pitchFamily="18" charset="0"/>
                <a:cs typeface="Times New Roman" panose="02020603050405020304" pitchFamily="18" charset="0"/>
              </a:rPr>
              <a:t>қарама-қайшылық </a:t>
            </a:r>
            <a:r>
              <a:rPr lang="ru-RU" dirty="0">
                <a:solidFill>
                  <a:schemeClr val="accent5">
                    <a:lumMod val="50000"/>
                  </a:schemeClr>
                </a:solidFill>
                <a:latin typeface="Times New Roman" panose="02020603050405020304" pitchFamily="18" charset="0"/>
                <a:cs typeface="Times New Roman" panose="02020603050405020304" pitchFamily="18" charset="0"/>
              </a:rPr>
              <a:t>туыңдап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жатса, адамдармен кеңесуге жүгініңіз.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Мамандық </a:t>
            </a:r>
            <a:r>
              <a:rPr lang="ru-RU" dirty="0">
                <a:solidFill>
                  <a:schemeClr val="accent5">
                    <a:lumMod val="50000"/>
                  </a:schemeClr>
                </a:solidFill>
                <a:latin typeface="Times New Roman" panose="02020603050405020304" pitchFamily="18" charset="0"/>
                <a:cs typeface="Times New Roman" panose="02020603050405020304" pitchFamily="18" charset="0"/>
              </a:rPr>
              <a:t>тандауда балаңызды қыспалай бермеңіз, әйтпесе бұл жан жалға әкеп соқтыруы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мүмкін.</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Балаңыздың </a:t>
            </a:r>
            <a:r>
              <a:rPr lang="ru-RU" dirty="0">
                <a:solidFill>
                  <a:schemeClr val="accent5">
                    <a:lumMod val="50000"/>
                  </a:schemeClr>
                </a:solidFill>
                <a:latin typeface="Times New Roman" panose="02020603050405020304" pitchFamily="18" charset="0"/>
                <a:cs typeface="Times New Roman" panose="02020603050405020304" pitchFamily="18" charset="0"/>
              </a:rPr>
              <a:t>арманы орындалу үшін оған барынша қолдау көрсетуге </a:t>
            </a:r>
            <a:r>
              <a:rPr lang="ru-RU" dirty="0" smtClean="0">
                <a:solidFill>
                  <a:schemeClr val="accent5">
                    <a:lumMod val="50000"/>
                  </a:schemeClr>
                </a:solidFill>
                <a:latin typeface="Times New Roman" panose="02020603050405020304" pitchFamily="18" charset="0"/>
                <a:cs typeface="Times New Roman" panose="02020603050405020304" pitchFamily="18" charset="0"/>
              </a:rPr>
              <a:t>тырысыңыз.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Егер </a:t>
            </a:r>
            <a:r>
              <a:rPr lang="ru-RU" dirty="0">
                <a:solidFill>
                  <a:schemeClr val="accent5">
                    <a:lumMod val="50000"/>
                  </a:schemeClr>
                </a:solidFill>
                <a:latin typeface="Times New Roman" panose="02020603050405020304" pitchFamily="18" charset="0"/>
                <a:cs typeface="Times New Roman" panose="02020603050405020304" pitchFamily="18" charset="0"/>
              </a:rPr>
              <a:t>балаңыз мамандық тандауда қателескен болса, ол үшін кінәламаңыз, оны жөндеуге болады</a:t>
            </a:r>
            <a:r>
              <a:rPr lang="ru-RU" dirty="0" smtClean="0">
                <a:solidFill>
                  <a:schemeClr val="accent5">
                    <a:lumMod val="50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Егер </a:t>
            </a:r>
            <a:r>
              <a:rPr lang="ru-RU" dirty="0">
                <a:solidFill>
                  <a:schemeClr val="accent5">
                    <a:lumMod val="50000"/>
                  </a:schemeClr>
                </a:solidFill>
                <a:latin typeface="Times New Roman" panose="02020603050405020304" pitchFamily="18" charset="0"/>
                <a:cs typeface="Times New Roman" panose="02020603050405020304" pitchFamily="18" charset="0"/>
              </a:rPr>
              <a:t>балаңыз қандай да бір мамандыққа ертеден әуестене бастаса, оған үйірмелер, әдебиеттер, әр түрлі сабақтардың көмегімен осы қызығушылығын сақтауға мүмкіншілік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беріңіз.</a:t>
            </a:r>
          </a:p>
          <a:p>
            <a:pPr marL="285750" indent="-285750">
              <a:buFont typeface="Wingdings" panose="05000000000000000000" pitchFamily="2" charset="2"/>
              <a:buChar char="ü"/>
            </a:pPr>
            <a:r>
              <a:rPr lang="ru-RU" dirty="0" smtClean="0">
                <a:solidFill>
                  <a:schemeClr val="accent5">
                    <a:lumMod val="50000"/>
                  </a:schemeClr>
                </a:solidFill>
                <a:latin typeface="Times New Roman" panose="02020603050405020304" pitchFamily="18" charset="0"/>
                <a:cs typeface="Times New Roman" panose="02020603050405020304" pitchFamily="18" charset="0"/>
              </a:rPr>
              <a:t>Балалар </a:t>
            </a:r>
            <a:r>
              <a:rPr lang="ru-RU" dirty="0">
                <a:solidFill>
                  <a:schemeClr val="accent5">
                    <a:lumMod val="50000"/>
                  </a:schemeClr>
                </a:solidFill>
                <a:latin typeface="Times New Roman" panose="02020603050405020304" pitchFamily="18" charset="0"/>
                <a:cs typeface="Times New Roman" panose="02020603050405020304" pitchFamily="18" charset="0"/>
              </a:rPr>
              <a:t>өз ата-аналарының мамандығына қатысты маман таңдауы да мүмкін екенін есіңізге алыңыз.</a:t>
            </a:r>
          </a:p>
        </p:txBody>
      </p:sp>
    </p:spTree>
    <p:extLst>
      <p:ext uri="{BB962C8B-B14F-4D97-AF65-F5344CB8AC3E}">
        <p14:creationId xmlns:p14="http://schemas.microsoft.com/office/powerpoint/2010/main" val="9359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14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908720"/>
            <a:ext cx="792088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kk-KZ" sz="5400" dirty="0" smtClean="0">
                <a:solidFill>
                  <a:schemeClr val="accent5">
                    <a:lumMod val="50000"/>
                  </a:schemeClr>
                </a:solidFill>
                <a:latin typeface="Times New Roman" panose="02020603050405020304" pitchFamily="18" charset="0"/>
                <a:cs typeface="Times New Roman" panose="02020603050405020304" pitchFamily="18" charset="0"/>
              </a:rPr>
              <a:t>Барлықтарынызға сәттілік!!!</a:t>
            </a:r>
            <a:endParaRPr lang="ru-RU" sz="5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075" name="Picture 3" descr="C:\Users\Admin\Desktop\картинки\kisspng-job-japan-organization-teacher-information-osiraseshakai-5c04b00e413387.6804837315438110862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01008"/>
            <a:ext cx="7920880" cy="315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7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502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12709" y="188640"/>
            <a:ext cx="756084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3200" u="sng" dirty="0">
                <a:solidFill>
                  <a:schemeClr val="accent5">
                    <a:lumMod val="50000"/>
                  </a:schemeClr>
                </a:solidFill>
                <a:latin typeface="Times New Roman" panose="02020603050405020304" pitchFamily="18" charset="0"/>
                <a:cs typeface="Times New Roman" panose="02020603050405020304" pitchFamily="18" charset="0"/>
              </a:rPr>
              <a:t>Кәсіптік </a:t>
            </a:r>
            <a:r>
              <a:rPr lang="ru-RU" sz="3200" u="sng" dirty="0" smtClean="0">
                <a:solidFill>
                  <a:schemeClr val="accent5">
                    <a:lumMod val="50000"/>
                  </a:schemeClr>
                </a:solidFill>
                <a:latin typeface="Times New Roman" panose="02020603050405020304" pitchFamily="18" charset="0"/>
                <a:cs typeface="Times New Roman" panose="02020603050405020304" pitchFamily="18" charset="0"/>
              </a:rPr>
              <a:t>бағдарлау- </a:t>
            </a: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бұл </a:t>
            </a:r>
            <a:r>
              <a:rPr lang="ru-RU" sz="3200" dirty="0">
                <a:solidFill>
                  <a:schemeClr val="accent5">
                    <a:lumMod val="50000"/>
                  </a:schemeClr>
                </a:solidFill>
                <a:latin typeface="Times New Roman" panose="02020603050405020304" pitchFamily="18" charset="0"/>
                <a:cs typeface="Times New Roman" panose="02020603050405020304" pitchFamily="18" charset="0"/>
              </a:rPr>
              <a:t>ә</a:t>
            </a: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р </a:t>
            </a:r>
            <a:r>
              <a:rPr lang="ru-RU" sz="3200" dirty="0">
                <a:solidFill>
                  <a:schemeClr val="accent5">
                    <a:lumMod val="50000"/>
                  </a:schemeClr>
                </a:solidFill>
                <a:latin typeface="Times New Roman" panose="02020603050405020304" pitchFamily="18" charset="0"/>
                <a:cs typeface="Times New Roman" panose="02020603050405020304" pitchFamily="18" charset="0"/>
              </a:rPr>
              <a:t>адамның жеке ерекшеліктерін, қызығушылықтары мен қабілеттерін анықтауға бағытталған іс-шаралар жүйесі оның жеке мүмкіндіктеріне сәйкес келетін мамандықты дұрыс таңдауға көмектеседі.</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448129"/>
            <a:ext cx="3297493" cy="205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Admin\Desktop\картинки\maxresdefault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708" y="3717032"/>
            <a:ext cx="3255235" cy="206084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dmin\Desktop\5be308918201a166eed9787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3976531"/>
            <a:ext cx="576064" cy="44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692696"/>
            <a:ext cx="77048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800" dirty="0">
                <a:solidFill>
                  <a:schemeClr val="accent5">
                    <a:lumMod val="50000"/>
                  </a:schemeClr>
                </a:solidFill>
                <a:latin typeface="Times New Roman" panose="02020603050405020304" pitchFamily="18" charset="0"/>
                <a:cs typeface="Times New Roman" panose="02020603050405020304" pitchFamily="18" charset="0"/>
              </a:rPr>
              <a:t>Мамандықты қалай таңдауға болады?</a:t>
            </a:r>
          </a:p>
        </p:txBody>
      </p:sp>
      <p:sp>
        <p:nvSpPr>
          <p:cNvPr id="3" name="Прямоугольник 2"/>
          <p:cNvSpPr/>
          <p:nvPr/>
        </p:nvSpPr>
        <p:spPr>
          <a:xfrm>
            <a:off x="755576" y="3789040"/>
            <a:ext cx="770485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dirty="0">
                <a:solidFill>
                  <a:schemeClr val="accent5">
                    <a:lumMod val="50000"/>
                  </a:schemeClr>
                </a:solidFill>
                <a:latin typeface="Times New Roman" panose="02020603050405020304" pitchFamily="18" charset="0"/>
                <a:cs typeface="Times New Roman" panose="02020603050405020304" pitchFamily="18" charset="0"/>
              </a:rPr>
              <a:t>Әр адамның өміріндегі ең күрделі мәселе! Себебі біз мамандық таңдағанда болашақты таңдаймыз. Тек өзің ғана емес, жақындарың да. Жасөспірім мамандық әлемімен аз таныс және өмірінде ешқашан жұмыс істемеген, сондықтан оған Мамандық таңдау екі есе қиын.</a:t>
            </a:r>
          </a:p>
        </p:txBody>
      </p:sp>
      <p:pic>
        <p:nvPicPr>
          <p:cNvPr id="4101" name="Picture 5" descr="C:\Users\Admin\Desktop\картинки\img8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31" y="1700808"/>
            <a:ext cx="5664629" cy="17008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403" y="1700808"/>
            <a:ext cx="2026029" cy="169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28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11626" y="332656"/>
            <a:ext cx="657274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400" dirty="0">
                <a:solidFill>
                  <a:schemeClr val="accent5">
                    <a:lumMod val="50000"/>
                  </a:schemeClr>
                </a:solidFill>
                <a:latin typeface="Times New Roman" panose="02020603050405020304" pitchFamily="18" charset="0"/>
                <a:cs typeface="Times New Roman" panose="02020603050405020304" pitchFamily="18" charset="0"/>
              </a:rPr>
              <a:t>Тұлғаның ерекшеліктерін, қызығушылықтары мен бейімділіктерін зерттеу</a:t>
            </a:r>
          </a:p>
        </p:txBody>
      </p:sp>
      <p:sp>
        <p:nvSpPr>
          <p:cNvPr id="3" name="Прямоугольник 2"/>
          <p:cNvSpPr/>
          <p:nvPr/>
        </p:nvSpPr>
        <p:spPr>
          <a:xfrm>
            <a:off x="412405" y="1340768"/>
            <a:ext cx="8352928" cy="532453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Қызығушылықтар -бұл </a:t>
            </a:r>
            <a:r>
              <a:rPr lang="ru-RU" sz="2000" dirty="0">
                <a:solidFill>
                  <a:schemeClr val="accent5">
                    <a:lumMod val="50000"/>
                  </a:schemeClr>
                </a:solidFill>
                <a:latin typeface="Times New Roman" panose="02020603050405020304" pitchFamily="18" charset="0"/>
                <a:cs typeface="Times New Roman" panose="02020603050405020304" pitchFamily="18" charset="0"/>
              </a:rPr>
              <a:t>адамның қоршаған өмірдің белгілі бір құбылыстарын білуге ерекше назар аударатындығын және сонымен бірге оның белгілі бір қызмет түрлеріне тұрақты бейімділігін анықтайтын мотивтер.</a:t>
            </a:r>
          </a:p>
          <a:p>
            <a:r>
              <a:rPr lang="ru-RU" sz="2000" dirty="0">
                <a:solidFill>
                  <a:schemeClr val="accent5">
                    <a:lumMod val="50000"/>
                  </a:schemeClr>
                </a:solidFill>
                <a:latin typeface="Times New Roman" panose="02020603050405020304" pitchFamily="18" charset="0"/>
                <a:cs typeface="Times New Roman" panose="02020603050405020304" pitchFamily="18" charset="0"/>
              </a:rPr>
              <a:t>Қызығушылықтар бейімділікке айналуы мүмкін-белгілі бір қызметпен айналысуға деген ұмтылыс, осы қызметке деген құштарлық. Нағыз бейімділік, әдетте, шындықтың белгілі бір құбылыстарына деген тұрақты қызығушылықты және осы бағытта әрекет етуге деген тұрақты ұмтылысты біріктіреді. Қызығушылық пен бейімділік арасында көптеген ұқсастықтар бар, бірақ айырмашылық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та жоқ емес. Қызығушылықтарды</a:t>
            </a:r>
            <a:r>
              <a:rPr lang="ru-RU" sz="2000" dirty="0">
                <a:solidFill>
                  <a:schemeClr val="accent5">
                    <a:lumMod val="50000"/>
                  </a:schemeClr>
                </a:solidFill>
                <a:latin typeface="Times New Roman" panose="02020603050405020304" pitchFamily="18" charset="0"/>
                <a:cs typeface="Times New Roman" panose="02020603050405020304" pitchFamily="18" charset="0"/>
              </a:rPr>
              <a:t>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"білгім </a:t>
            </a:r>
            <a:r>
              <a:rPr lang="ru-RU" sz="2000" dirty="0">
                <a:solidFill>
                  <a:schemeClr val="accent5">
                    <a:lumMod val="50000"/>
                  </a:schemeClr>
                </a:solidFill>
                <a:latin typeface="Times New Roman" panose="02020603050405020304" pitchFamily="18" charset="0"/>
                <a:cs typeface="Times New Roman" panose="02020603050405020304" pitchFamily="18" charset="0"/>
              </a:rPr>
              <a:t>келеді" формуласымен, ал "жасағым келеді"деген бейімділікпен білдіруге болады.</a:t>
            </a:r>
          </a:p>
          <a:p>
            <a:r>
              <a:rPr lang="ru-RU" sz="2000" dirty="0">
                <a:solidFill>
                  <a:schemeClr val="accent5">
                    <a:lumMod val="50000"/>
                  </a:schemeClr>
                </a:solidFill>
                <a:latin typeface="Times New Roman" panose="02020603050405020304" pitchFamily="18" charset="0"/>
                <a:cs typeface="Times New Roman" panose="02020603050405020304" pitchFamily="18" charset="0"/>
              </a:rPr>
              <a:t>Қабілеттер-бұл адамның белгілі бір қызмет түрін, кәсібін сәтті игеруге, оларды жетілдіруге, қиын жағдайларда функционалды міндеттерін тиімді орындауға мүмкіндік беретін ерекшеліктері. Қабілеттерді қалыптастыру зейінді, есте сақтауды, шығармашылық қиялды, ойлауды және басқаларды жетілдіруді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қамтиды.</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75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548680"/>
            <a:ext cx="8490658"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sz="3600" dirty="0">
                <a:solidFill>
                  <a:schemeClr val="accent5">
                    <a:lumMod val="50000"/>
                  </a:schemeClr>
                </a:solidFill>
                <a:latin typeface="Times New Roman" panose="02020603050405020304" pitchFamily="18" charset="0"/>
                <a:cs typeface="Times New Roman" panose="02020603050405020304" pitchFamily="18" charset="0"/>
              </a:rPr>
              <a:t>Мамандық таңдаудағы әдеттегі қателіктер</a:t>
            </a:r>
          </a:p>
        </p:txBody>
      </p:sp>
      <p:sp>
        <p:nvSpPr>
          <p:cNvPr id="3" name="Прямоугольник 2"/>
          <p:cNvSpPr/>
          <p:nvPr/>
        </p:nvSpPr>
        <p:spPr>
          <a:xfrm>
            <a:off x="755576" y="1556792"/>
            <a:ext cx="7776864"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Ата-аналардың </a:t>
            </a:r>
            <a:r>
              <a:rPr lang="ru-RU" sz="2400" dirty="0">
                <a:solidFill>
                  <a:schemeClr val="accent5">
                    <a:lumMod val="50000"/>
                  </a:schemeClr>
                </a:solidFill>
                <a:latin typeface="Times New Roman" panose="02020603050405020304" pitchFamily="18" charset="0"/>
                <a:cs typeface="Times New Roman" panose="02020603050405020304" pitchFamily="18" charset="0"/>
              </a:rPr>
              <a:t>қысымымен мамандық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таңдау;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Өз </a:t>
            </a:r>
            <a:r>
              <a:rPr lang="ru-RU" sz="2400" dirty="0">
                <a:solidFill>
                  <a:schemeClr val="accent5">
                    <a:lumMod val="50000"/>
                  </a:schemeClr>
                </a:solidFill>
                <a:latin typeface="Times New Roman" panose="02020603050405020304" pitchFamily="18" charset="0"/>
                <a:cs typeface="Times New Roman" panose="02020603050405020304" pitchFamily="18" charset="0"/>
              </a:rPr>
              <a:t>мүмкіндіктеріңізді дұрыс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бағаламау;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Басқалардың </a:t>
            </a:r>
            <a:r>
              <a:rPr lang="ru-RU" sz="2400" dirty="0">
                <a:solidFill>
                  <a:schemeClr val="accent5">
                    <a:lumMod val="50000"/>
                  </a:schemeClr>
                </a:solidFill>
                <a:latin typeface="Times New Roman" panose="02020603050405020304" pitchFamily="18" charset="0"/>
                <a:cs typeface="Times New Roman" panose="02020603050405020304" pitchFamily="18" charset="0"/>
              </a:rPr>
              <a:t>пікірін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тыңдау;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Әр </a:t>
            </a:r>
            <a:r>
              <a:rPr lang="ru-RU" sz="2400" dirty="0">
                <a:solidFill>
                  <a:schemeClr val="accent5">
                    <a:lumMod val="50000"/>
                  </a:schemeClr>
                </a:solidFill>
                <a:latin typeface="Times New Roman" panose="02020603050405020304" pitchFamily="18" charset="0"/>
                <a:cs typeface="Times New Roman" panose="02020603050405020304" pitchFamily="18" charset="0"/>
              </a:rPr>
              <a:t>мамандық туралы аз мәлімет алу, таңдау себептерін түсіне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алмау;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Беделді </a:t>
            </a:r>
            <a:r>
              <a:rPr lang="ru-RU" sz="2400" dirty="0">
                <a:solidFill>
                  <a:schemeClr val="accent5">
                    <a:lumMod val="50000"/>
                  </a:schemeClr>
                </a:solidFill>
                <a:latin typeface="Times New Roman" panose="02020603050405020304" pitchFamily="18" charset="0"/>
                <a:cs typeface="Times New Roman" panose="02020603050405020304" pitchFamily="18" charset="0"/>
              </a:rPr>
              <a:t>жұмысты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таңдау;</a:t>
            </a:r>
          </a:p>
          <a:p>
            <a:pPr marL="342900" indent="-342900">
              <a:buFont typeface="Wingdings" panose="05000000000000000000" pitchFamily="2" charset="2"/>
              <a:buChar char="ü"/>
            </a:pP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Денсаулық </a:t>
            </a:r>
            <a:r>
              <a:rPr lang="ru-RU" sz="2400" dirty="0">
                <a:solidFill>
                  <a:schemeClr val="accent5">
                    <a:lumMod val="50000"/>
                  </a:schemeClr>
                </a:solidFill>
                <a:latin typeface="Times New Roman" panose="02020603050405020304" pitchFamily="18" charset="0"/>
                <a:cs typeface="Times New Roman" panose="02020603050405020304" pitchFamily="18" charset="0"/>
              </a:rPr>
              <a:t>пен еңбек жағдайларының сәйкес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келмеуі.</a:t>
            </a:r>
            <a:endParaRPr lang="ru-RU"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5122" name="Picture 2" descr="C:\Users\Admin\Desktop\картинки\fsypzbjcdcmy5cxri0zvkapwyyk.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69160"/>
            <a:ext cx="7776864" cy="180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404664"/>
            <a:ext cx="7776864"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800" u="sng" dirty="0">
                <a:solidFill>
                  <a:srgbClr val="0070C0"/>
                </a:solidFill>
                <a:latin typeface="Times New Roman" panose="02020603050405020304" pitchFamily="18" charset="0"/>
                <a:cs typeface="Times New Roman" panose="02020603050405020304" pitchFamily="18" charset="0"/>
              </a:rPr>
              <a:t>Мамандық таңдау кезінде қандай факторлар әсер етеді</a:t>
            </a:r>
            <a:r>
              <a:rPr lang="ru-RU" sz="2800" u="sng" dirty="0" smtClean="0">
                <a:solidFill>
                  <a:srgbClr val="0070C0"/>
                </a:solidFill>
                <a:latin typeface="Times New Roman" panose="02020603050405020304" pitchFamily="18" charset="0"/>
                <a:cs typeface="Times New Roman" panose="02020603050405020304" pitchFamily="18" charset="0"/>
              </a:rPr>
              <a:t>?</a:t>
            </a:r>
          </a:p>
          <a:p>
            <a:endParaRPr lang="ru-RU" sz="2800" dirty="0">
              <a:solidFill>
                <a:srgbClr val="0070C0"/>
              </a:solidFill>
              <a:latin typeface="Times New Roman" panose="02020603050405020304" pitchFamily="18" charset="0"/>
              <a:cs typeface="Times New Roman" panose="02020603050405020304" pitchFamily="18" charset="0"/>
            </a:endParaRPr>
          </a:p>
          <a:p>
            <a:r>
              <a:rPr lang="ru-RU" sz="2800" dirty="0">
                <a:solidFill>
                  <a:srgbClr val="0070C0"/>
                </a:solidFill>
                <a:latin typeface="Times New Roman" panose="02020603050405020304" pitchFamily="18" charset="0"/>
                <a:cs typeface="Times New Roman" panose="02020603050405020304" pitchFamily="18" charset="0"/>
              </a:rPr>
              <a:t>Мамандық таңдау-белгілі бір даярлықты қажет ететін  іс-әрекет түрі , тіршілік көзі, дағды жүйесі және жасөспірімдік кезеңде </a:t>
            </a:r>
            <a:r>
              <a:rPr lang="ru-RU" sz="2800" dirty="0" smtClean="0">
                <a:solidFill>
                  <a:srgbClr val="0070C0"/>
                </a:solidFill>
                <a:latin typeface="Times New Roman" panose="02020603050405020304" pitchFamily="18" charset="0"/>
                <a:cs typeface="Times New Roman" panose="02020603050405020304" pitchFamily="18" charset="0"/>
              </a:rPr>
              <a:t>қабылданатын </a:t>
            </a:r>
            <a:r>
              <a:rPr lang="ru-RU" sz="2800" dirty="0">
                <a:solidFill>
                  <a:srgbClr val="0070C0"/>
                </a:solidFill>
                <a:latin typeface="Times New Roman" panose="02020603050405020304" pitchFamily="18" charset="0"/>
                <a:cs typeface="Times New Roman" panose="02020603050405020304" pitchFamily="18" charset="0"/>
              </a:rPr>
              <a:t>жауапты шешімдердің </a:t>
            </a:r>
            <a:r>
              <a:rPr lang="ru-RU" sz="2800" dirty="0" smtClean="0">
                <a:solidFill>
                  <a:srgbClr val="0070C0"/>
                </a:solidFill>
                <a:latin typeface="Times New Roman" panose="02020603050405020304" pitchFamily="18" charset="0"/>
                <a:cs typeface="Times New Roman" panose="02020603050405020304" pitchFamily="18" charset="0"/>
              </a:rPr>
              <a:t>бірі</a:t>
            </a:r>
            <a:r>
              <a:rPr lang="ru-RU" sz="2800" dirty="0">
                <a:solidFill>
                  <a:srgbClr val="0070C0"/>
                </a:solidFill>
                <a:latin typeface="Times New Roman" panose="02020603050405020304" pitchFamily="18" charset="0"/>
                <a:cs typeface="Times New Roman" panose="02020603050405020304" pitchFamily="18" charset="0"/>
              </a:rPr>
              <a:t>. Осы арада мамандық таңдауға ықпал ететін  негізгі 7 </a:t>
            </a:r>
            <a:r>
              <a:rPr lang="ru-RU" sz="2800" dirty="0" smtClean="0">
                <a:solidFill>
                  <a:srgbClr val="0070C0"/>
                </a:solidFill>
                <a:latin typeface="Times New Roman" panose="02020603050405020304" pitchFamily="18" charset="0"/>
                <a:cs typeface="Times New Roman" panose="02020603050405020304" pitchFamily="18" charset="0"/>
              </a:rPr>
              <a:t>факторды </a:t>
            </a:r>
            <a:r>
              <a:rPr lang="ru-RU" sz="2800" dirty="0">
                <a:solidFill>
                  <a:srgbClr val="0070C0"/>
                </a:solidFill>
                <a:latin typeface="Times New Roman" panose="02020603050405020304" pitchFamily="18" charset="0"/>
                <a:cs typeface="Times New Roman" panose="02020603050405020304" pitchFamily="18" charset="0"/>
              </a:rPr>
              <a:t>ескере кеткен жөн:</a:t>
            </a:r>
          </a:p>
        </p:txBody>
      </p:sp>
      <p:pic>
        <p:nvPicPr>
          <p:cNvPr id="6147" name="Picture 3" descr="C:\Users\Admin\Desktop\картинки\conn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74982"/>
            <a:ext cx="7776864" cy="2311196"/>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50339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8699" y="1556792"/>
            <a:ext cx="8136904"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u="sng" dirty="0">
                <a:solidFill>
                  <a:schemeClr val="accent5">
                    <a:lumMod val="50000"/>
                  </a:schemeClr>
                </a:solidFill>
                <a:latin typeface="Times New Roman" panose="02020603050405020304" pitchFamily="18" charset="0"/>
                <a:cs typeface="Times New Roman" panose="02020603050405020304" pitchFamily="18" charset="0"/>
              </a:rPr>
              <a:t>Икемділік. </a:t>
            </a:r>
            <a:endParaRPr lang="ru-RU" sz="2000" u="sng"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Икемділік </a:t>
            </a:r>
            <a:r>
              <a:rPr lang="ru-RU" sz="2000" dirty="0">
                <a:solidFill>
                  <a:schemeClr val="accent5">
                    <a:lumMod val="50000"/>
                  </a:schemeClr>
                </a:solidFill>
                <a:latin typeface="Times New Roman" panose="02020603050405020304" pitchFamily="18" charset="0"/>
                <a:cs typeface="Times New Roman" panose="02020603050405020304" pitchFamily="18" charset="0"/>
              </a:rPr>
              <a:t>дегеніміз – ол адамның қоршаған ортада өзін-өзі асқан ептілікпен жаңадан құрылып жатқан заманауи талабына сай адам болуы; адаспай өз жолын дұрыс таңдай білуі және заман талабына сай азамат болып өсуі</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u="sng" dirty="0">
                <a:solidFill>
                  <a:schemeClr val="accent5">
                    <a:lumMod val="50000"/>
                  </a:schemeClr>
                </a:solidFill>
                <a:latin typeface="Times New Roman" panose="02020603050405020304" pitchFamily="18" charset="0"/>
                <a:cs typeface="Times New Roman" panose="02020603050405020304" pitchFamily="18" charset="0"/>
              </a:rPr>
              <a:t>Мағлұматтылық. </a:t>
            </a:r>
            <a:endParaRPr lang="ru-RU" sz="2000" u="sng"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Мағлұматтылық </a:t>
            </a:r>
            <a:r>
              <a:rPr lang="ru-RU" sz="2000" dirty="0">
                <a:solidFill>
                  <a:schemeClr val="accent5">
                    <a:lumMod val="50000"/>
                  </a:schemeClr>
                </a:solidFill>
                <a:latin typeface="Times New Roman" panose="02020603050405020304" pitchFamily="18" charset="0"/>
                <a:cs typeface="Times New Roman" panose="02020603050405020304" pitchFamily="18" charset="0"/>
              </a:rPr>
              <a:t>дегеніміз – ол адамның өзі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таңдаған мамандықты жан-жақты білуі, </a:t>
            </a:r>
            <a:r>
              <a:rPr lang="ru-RU" sz="2000" dirty="0">
                <a:solidFill>
                  <a:schemeClr val="accent5">
                    <a:lumMod val="50000"/>
                  </a:schemeClr>
                </a:solidFill>
                <a:latin typeface="Times New Roman" panose="02020603050405020304" pitchFamily="18" charset="0"/>
                <a:cs typeface="Times New Roman" panose="02020603050405020304" pitchFamily="18" charset="0"/>
              </a:rPr>
              <a:t>әр нәрседен хабардар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болуы, </a:t>
            </a:r>
            <a:r>
              <a:rPr lang="ru-RU" sz="2000" dirty="0">
                <a:solidFill>
                  <a:schemeClr val="accent5">
                    <a:lumMod val="50000"/>
                  </a:schemeClr>
                </a:solidFill>
                <a:latin typeface="Times New Roman" panose="02020603050405020304" pitchFamily="18" charset="0"/>
                <a:cs typeface="Times New Roman" panose="02020603050405020304" pitchFamily="18" charset="0"/>
              </a:rPr>
              <a:t>әрдайым ізденісте және жаңа заман талабын дер кезінде дұрыс түсіне білуі</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u="sng" dirty="0">
                <a:solidFill>
                  <a:schemeClr val="accent5">
                    <a:lumMod val="50000"/>
                  </a:schemeClr>
                </a:solidFill>
                <a:latin typeface="Times New Roman" panose="02020603050405020304" pitchFamily="18" charset="0"/>
                <a:cs typeface="Times New Roman" panose="02020603050405020304" pitchFamily="18" charset="0"/>
              </a:rPr>
              <a:t>Тартылу деңгейі. </a:t>
            </a:r>
            <a:endParaRPr lang="ru-RU" sz="2000" u="sng"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Тартылу </a:t>
            </a:r>
            <a:r>
              <a:rPr lang="ru-RU" sz="2000" dirty="0">
                <a:solidFill>
                  <a:schemeClr val="accent5">
                    <a:lumMod val="50000"/>
                  </a:schemeClr>
                </a:solidFill>
                <a:latin typeface="Times New Roman" panose="02020603050405020304" pitchFamily="18" charset="0"/>
                <a:cs typeface="Times New Roman" panose="02020603050405020304" pitchFamily="18" charset="0"/>
              </a:rPr>
              <a:t>деңгейі дегеніміз – бұл елімізде болып жатқан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өзгерістерді, </a:t>
            </a:r>
            <a:r>
              <a:rPr lang="ru-RU" sz="2000" dirty="0">
                <a:solidFill>
                  <a:schemeClr val="accent5">
                    <a:lumMod val="50000"/>
                  </a:schemeClr>
                </a:solidFill>
                <a:latin typeface="Times New Roman" panose="02020603050405020304" pitchFamily="18" charset="0"/>
                <a:cs typeface="Times New Roman" panose="02020603050405020304" pitchFamily="18" charset="0"/>
              </a:rPr>
              <a:t>нәтижелі еңбек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жемісін </a:t>
            </a:r>
            <a:r>
              <a:rPr lang="ru-RU" sz="2000" dirty="0">
                <a:solidFill>
                  <a:schemeClr val="accent5">
                    <a:lumMod val="50000"/>
                  </a:schemeClr>
                </a:solidFill>
                <a:latin typeface="Times New Roman" panose="02020603050405020304" pitchFamily="18" charset="0"/>
                <a:cs typeface="Times New Roman" panose="02020603050405020304" pitchFamily="18" charset="0"/>
              </a:rPr>
              <a:t>одан әрі дамытуға өз жанын аямай  еңбек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етуге </a:t>
            </a:r>
            <a:r>
              <a:rPr lang="ru-RU" sz="2000" dirty="0">
                <a:solidFill>
                  <a:schemeClr val="accent5">
                    <a:lumMod val="50000"/>
                  </a:schemeClr>
                </a:solidFill>
                <a:latin typeface="Times New Roman" panose="02020603050405020304" pitchFamily="18" charset="0"/>
                <a:cs typeface="Times New Roman" panose="02020603050405020304" pitchFamily="18" charset="0"/>
              </a:rPr>
              <a:t>және халқының мүддесін жоғарылатуға өз үлесін қосып, одан әрі мықты мемлекет болуына ықпал ету.</a:t>
            </a:r>
          </a:p>
        </p:txBody>
      </p:sp>
      <p:pic>
        <p:nvPicPr>
          <p:cNvPr id="7171" name="Picture 3" descr="C:\Users\Admin\Desktop\картинки\214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99" y="188640"/>
            <a:ext cx="3949285" cy="12394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dmin\Desktop\картинки\bigstock_Public_Information_29584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88640"/>
            <a:ext cx="3899587" cy="123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6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692696"/>
            <a:ext cx="8064896"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u="sng" dirty="0">
                <a:solidFill>
                  <a:schemeClr val="accent5">
                    <a:lumMod val="50000"/>
                  </a:schemeClr>
                </a:solidFill>
                <a:latin typeface="Times New Roman" panose="02020603050405020304" pitchFamily="18" charset="0"/>
                <a:cs typeface="Times New Roman" panose="02020603050405020304" pitchFamily="18" charset="0"/>
              </a:rPr>
              <a:t>Мүмкіншілік</a:t>
            </a:r>
            <a:r>
              <a:rPr lang="ru-RU" sz="2400" u="sng" dirty="0" smtClean="0">
                <a:solidFill>
                  <a:schemeClr val="accent5">
                    <a:lumMod val="50000"/>
                  </a:schemeClr>
                </a:solidFill>
                <a:latin typeface="Times New Roman" panose="02020603050405020304" pitchFamily="18" charset="0"/>
                <a:cs typeface="Times New Roman" panose="02020603050405020304" pitchFamily="18" charset="0"/>
              </a:rPr>
              <a:t>.</a:t>
            </a:r>
          </a:p>
          <a:p>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Мүмкіншілік </a:t>
            </a:r>
            <a:r>
              <a:rPr lang="ru-RU" sz="2400" dirty="0">
                <a:solidFill>
                  <a:schemeClr val="accent5">
                    <a:lumMod val="50000"/>
                  </a:schemeClr>
                </a:solidFill>
                <a:latin typeface="Times New Roman" panose="02020603050405020304" pitchFamily="18" charset="0"/>
                <a:cs typeface="Times New Roman" panose="02020603050405020304" pitchFamily="18" charset="0"/>
              </a:rPr>
              <a:t>дегеніміз –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тұлға өзінің </a:t>
            </a:r>
            <a:r>
              <a:rPr lang="ru-RU" sz="2400" dirty="0">
                <a:solidFill>
                  <a:schemeClr val="accent5">
                    <a:lumMod val="50000"/>
                  </a:schemeClr>
                </a:solidFill>
                <a:latin typeface="Times New Roman" panose="02020603050405020304" pitchFamily="18" charset="0"/>
                <a:cs typeface="Times New Roman" panose="02020603050405020304" pitchFamily="18" charset="0"/>
              </a:rPr>
              <a:t>ішкі –жан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дүниесіне </a:t>
            </a:r>
            <a:r>
              <a:rPr lang="ru-RU" sz="2400" dirty="0">
                <a:solidFill>
                  <a:schemeClr val="accent5">
                    <a:lumMod val="50000"/>
                  </a:schemeClr>
                </a:solidFill>
                <a:latin typeface="Times New Roman" panose="02020603050405020304" pitchFamily="18" charset="0"/>
                <a:cs typeface="Times New Roman" panose="02020603050405020304" pitchFamily="18" charset="0"/>
              </a:rPr>
              <a:t>үңіліп, өз </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қабілетігін </a:t>
            </a:r>
            <a:r>
              <a:rPr lang="ru-RU" sz="2400" dirty="0">
                <a:solidFill>
                  <a:schemeClr val="accent5">
                    <a:lumMod val="50000"/>
                  </a:schemeClr>
                </a:solidFill>
                <a:latin typeface="Times New Roman" panose="02020603050405020304" pitchFamily="18" charset="0"/>
                <a:cs typeface="Times New Roman" panose="02020603050405020304" pitchFamily="18" charset="0"/>
              </a:rPr>
              <a:t>дұрыс жолға қою, бар мүмкіншілігін одан әрі арттыру</a:t>
            </a:r>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sz="2400" dirty="0">
              <a:solidFill>
                <a:schemeClr val="accent5">
                  <a:lumMod val="50000"/>
                </a:schemeClr>
              </a:solidFill>
              <a:latin typeface="Times New Roman" panose="02020603050405020304" pitchFamily="18" charset="0"/>
              <a:cs typeface="Times New Roman" panose="02020603050405020304" pitchFamily="18" charset="0"/>
            </a:endParaRPr>
          </a:p>
          <a:p>
            <a:r>
              <a:rPr lang="ru-RU" sz="2400" u="sng" dirty="0">
                <a:solidFill>
                  <a:schemeClr val="accent5">
                    <a:lumMod val="50000"/>
                  </a:schemeClr>
                </a:solidFill>
                <a:latin typeface="Times New Roman" panose="02020603050405020304" pitchFamily="18" charset="0"/>
                <a:cs typeface="Times New Roman" panose="02020603050405020304" pitchFamily="18" charset="0"/>
              </a:rPr>
              <a:t>Ата-аналардың көзқарасы. </a:t>
            </a:r>
            <a:endParaRPr lang="ru-RU" sz="2400" u="sng"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400" dirty="0" smtClean="0">
                <a:solidFill>
                  <a:schemeClr val="accent5">
                    <a:lumMod val="50000"/>
                  </a:schemeClr>
                </a:solidFill>
                <a:latin typeface="Times New Roman" panose="02020603050405020304" pitchFamily="18" charset="0"/>
                <a:cs typeface="Times New Roman" panose="02020603050405020304" pitchFamily="18" charset="0"/>
              </a:rPr>
              <a:t>Қай </a:t>
            </a:r>
            <a:r>
              <a:rPr lang="ru-RU" sz="2400" dirty="0">
                <a:solidFill>
                  <a:schemeClr val="accent5">
                    <a:lumMod val="50000"/>
                  </a:schemeClr>
                </a:solidFill>
                <a:latin typeface="Times New Roman" panose="02020603050405020304" pitchFamily="18" charset="0"/>
                <a:cs typeface="Times New Roman" panose="02020603050405020304" pitchFamily="18" charset="0"/>
              </a:rPr>
              <a:t>ата-ана болмасын өз баласының жақсы болғанын қалайды. Бұл жерде отбасының да өнегелі сөздеріне  құлақ аспауға болмайды. Осыны ескерген жеткіншектің  қалаған мамандыққа баруына құқығы бар екендігін ұмытпаған жөн.</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41" y="4797152"/>
            <a:ext cx="39925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56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картинки\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260648"/>
            <a:ext cx="7992888"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u="sng" dirty="0">
                <a:solidFill>
                  <a:schemeClr val="accent5">
                    <a:lumMod val="50000"/>
                  </a:schemeClr>
                </a:solidFill>
                <a:latin typeface="Times New Roman" panose="02020603050405020304" pitchFamily="18" charset="0"/>
                <a:cs typeface="Times New Roman" panose="02020603050405020304" pitchFamily="18" charset="0"/>
              </a:rPr>
              <a:t>Құрдастарының </a:t>
            </a:r>
            <a:r>
              <a:rPr lang="ru-RU" sz="2000" u="sng" dirty="0" smtClean="0">
                <a:solidFill>
                  <a:schemeClr val="accent5">
                    <a:lumMod val="50000"/>
                  </a:schemeClr>
                </a:solidFill>
                <a:latin typeface="Times New Roman" panose="02020603050405020304" pitchFamily="18" charset="0"/>
                <a:cs typeface="Times New Roman" panose="02020603050405020304" pitchFamily="18" charset="0"/>
              </a:rPr>
              <a:t>көзқарастары.</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Мұнда </a:t>
            </a:r>
            <a:r>
              <a:rPr lang="ru-RU" sz="2000" dirty="0">
                <a:solidFill>
                  <a:schemeClr val="accent5">
                    <a:lumMod val="50000"/>
                  </a:schemeClr>
                </a:solidFill>
                <a:latin typeface="Times New Roman" panose="02020603050405020304" pitchFamily="18" charset="0"/>
                <a:cs typeface="Times New Roman" panose="02020603050405020304" pitchFamily="18" charset="0"/>
              </a:rPr>
              <a:t>айтыла кететін жәйт, ол құрбы –құрдастардың да айтқан ақыл кеңестерін ескере отырып, өз бойындағы мүмкіншілікті сарапқа салып, ой елегінен өткізу, белгілі бір мамандықты тек таңдап қана қоймай, оның белгілі бір шыңдарға жетелейтіндігіне және еліне   орасан зор пайда әкелетіндігіне көз  жеткізу. </a:t>
            </a:r>
            <a:endParaRPr lang="ru-RU" sz="2000"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u="sng" dirty="0">
                <a:solidFill>
                  <a:schemeClr val="accent5">
                    <a:lumMod val="50000"/>
                  </a:schemeClr>
                </a:solidFill>
                <a:latin typeface="Times New Roman" panose="02020603050405020304" pitchFamily="18" charset="0"/>
                <a:cs typeface="Times New Roman" panose="02020603050405020304" pitchFamily="18" charset="0"/>
              </a:rPr>
              <a:t>Нарық қажеттілігі. </a:t>
            </a:r>
            <a:endParaRPr lang="ru-RU" sz="2000" u="sng"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Нарық </a:t>
            </a:r>
            <a:r>
              <a:rPr lang="ru-RU" sz="2000" dirty="0">
                <a:solidFill>
                  <a:schemeClr val="accent5">
                    <a:lumMod val="50000"/>
                  </a:schemeClr>
                </a:solidFill>
                <a:latin typeface="Times New Roman" panose="02020603050405020304" pitchFamily="18" charset="0"/>
                <a:cs typeface="Times New Roman" panose="02020603050405020304" pitchFamily="18" charset="0"/>
              </a:rPr>
              <a:t>қажеттілігі дегеніміз – қай мамандықты болмасын таңдау – әр жасөспірімнің  өз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еркінде. Бірақ таңдаған </a:t>
            </a:r>
            <a:r>
              <a:rPr lang="ru-RU" sz="2000" dirty="0">
                <a:solidFill>
                  <a:schemeClr val="accent5">
                    <a:lumMod val="50000"/>
                  </a:schemeClr>
                </a:solidFill>
                <a:latin typeface="Times New Roman" panose="02020603050405020304" pitchFamily="18" charset="0"/>
                <a:cs typeface="Times New Roman" panose="02020603050405020304" pitchFamily="18" charset="0"/>
              </a:rPr>
              <a:t>мамандық заман талабына сай, еліміздің болашағын одан әрі дамытуға, әрі нығайтуға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жұмсалып </a:t>
            </a:r>
            <a:r>
              <a:rPr lang="ru-RU" sz="2000" dirty="0">
                <a:solidFill>
                  <a:schemeClr val="accent5">
                    <a:lumMod val="50000"/>
                  </a:schemeClr>
                </a:solidFill>
                <a:latin typeface="Times New Roman" panose="02020603050405020304" pitchFamily="18" charset="0"/>
                <a:cs typeface="Times New Roman" panose="02020603050405020304" pitchFamily="18" charset="0"/>
              </a:rPr>
              <a:t>жатса, міне, осыны нарық қажеттілігі  деп білуге болады. Нарықтық қоғамда өзіне  қажетті  саланы терең </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оқып, жаһандану </a:t>
            </a:r>
            <a:r>
              <a:rPr lang="ru-RU" sz="2000" dirty="0">
                <a:solidFill>
                  <a:schemeClr val="accent5">
                    <a:lumMod val="50000"/>
                  </a:schemeClr>
                </a:solidFill>
                <a:latin typeface="Times New Roman" panose="02020603050405020304" pitchFamily="18" charset="0"/>
                <a:cs typeface="Times New Roman" panose="02020603050405020304" pitchFamily="18" charset="0"/>
              </a:rPr>
              <a:t>кезеңінде салауатты өмір сұру үшін жан-жақты бәсекеге  қабілетті азамат болу.</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96" y="4805332"/>
            <a:ext cx="3996444" cy="18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7336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886</Words>
  <Application>Microsoft Office PowerPoint</Application>
  <PresentationFormat>Экран (4:3)</PresentationFormat>
  <Paragraphs>63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30</cp:revision>
  <dcterms:created xsi:type="dcterms:W3CDTF">2020-10-28T03:17:22Z</dcterms:created>
  <dcterms:modified xsi:type="dcterms:W3CDTF">2020-12-15T09:38:37Z</dcterms:modified>
</cp:coreProperties>
</file>